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84" r:id="rId11"/>
    <p:sldId id="264" r:id="rId12"/>
    <p:sldId id="265" r:id="rId13"/>
    <p:sldId id="283" r:id="rId14"/>
    <p:sldId id="267" r:id="rId15"/>
    <p:sldId id="269" r:id="rId16"/>
    <p:sldId id="270" r:id="rId17"/>
    <p:sldId id="273" r:id="rId18"/>
    <p:sldId id="274" r:id="rId19"/>
    <p:sldId id="279" r:id="rId20"/>
    <p:sldId id="280" r:id="rId21"/>
    <p:sldId id="281" r:id="rId22"/>
    <p:sldId id="276" r:id="rId23"/>
    <p:sldId id="268" r:id="rId24"/>
    <p:sldId id="282" r:id="rId25"/>
    <p:sldId id="278" r:id="rId26"/>
    <p:sldId id="271" r:id="rId27"/>
    <p:sldId id="266" r:id="rId28"/>
    <p:sldId id="275" r:id="rId29"/>
    <p:sldId id="27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58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40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343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Auftakt</a:t>
            </a:r>
            <a:r>
              <a:rPr dirty="0"/>
              <a:t>: </a:t>
            </a:r>
            <a:r>
              <a:rPr dirty="0" err="1"/>
              <a:t>Daten</a:t>
            </a:r>
            <a:r>
              <a:rPr dirty="0"/>
              <a:t> </a:t>
            </a:r>
            <a:r>
              <a:rPr dirty="0" err="1"/>
              <a:t>sind</a:t>
            </a:r>
            <a:r>
              <a:rPr dirty="0"/>
              <a:t> </a:t>
            </a:r>
            <a:r>
              <a:rPr dirty="0" err="1"/>
              <a:t>kein</a:t>
            </a:r>
            <a:r>
              <a:rPr dirty="0"/>
              <a:t> </a:t>
            </a:r>
            <a:r>
              <a:rPr dirty="0" err="1"/>
              <a:t>Selbstzweck</a:t>
            </a:r>
            <a:r>
              <a:rPr dirty="0"/>
              <a:t>. Ziel </a:t>
            </a:r>
            <a:r>
              <a:rPr dirty="0" err="1"/>
              <a:t>ist</a:t>
            </a:r>
            <a:r>
              <a:rPr dirty="0"/>
              <a:t> </a:t>
            </a:r>
            <a:r>
              <a:rPr dirty="0" err="1"/>
              <a:t>bessere</a:t>
            </a:r>
            <a:r>
              <a:rPr dirty="0"/>
              <a:t> </a:t>
            </a:r>
            <a:r>
              <a:rPr dirty="0" err="1"/>
              <a:t>Förderung</a:t>
            </a:r>
            <a:r>
              <a:rPr dirty="0"/>
              <a:t> und </a:t>
            </a:r>
            <a:r>
              <a:rPr dirty="0" err="1"/>
              <a:t>Bildungsgerechtigkeit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Einordnung</a:t>
            </a:r>
            <a:r>
              <a:rPr dirty="0"/>
              <a:t> und Agenda. Der </a:t>
            </a:r>
            <a:r>
              <a:rPr dirty="0" err="1"/>
              <a:t>Vortrag</a:t>
            </a:r>
            <a:r>
              <a:rPr dirty="0"/>
              <a:t> </a:t>
            </a:r>
            <a:r>
              <a:rPr dirty="0" err="1"/>
              <a:t>fokussiert</a:t>
            </a:r>
            <a:r>
              <a:rPr dirty="0"/>
              <a:t> die für die BAG </a:t>
            </a:r>
            <a:r>
              <a:rPr dirty="0" err="1"/>
              <a:t>besonders</a:t>
            </a:r>
            <a:r>
              <a:rPr dirty="0"/>
              <a:t> </a:t>
            </a:r>
            <a:r>
              <a:rPr dirty="0" err="1"/>
              <a:t>relevanten</a:t>
            </a:r>
            <a:r>
              <a:rPr dirty="0"/>
              <a:t> </a:t>
            </a:r>
            <a:r>
              <a:rPr dirty="0" err="1"/>
              <a:t>Gutachtenkapitel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Einleitung</a:t>
            </a:r>
            <a:r>
              <a:rPr dirty="0"/>
              <a:t> S. 6–10. Nicht </a:t>
            </a:r>
            <a:r>
              <a:rPr dirty="0" err="1"/>
              <a:t>mehr</a:t>
            </a:r>
            <a:r>
              <a:rPr dirty="0"/>
              <a:t> </a:t>
            </a:r>
            <a:r>
              <a:rPr dirty="0" err="1"/>
              <a:t>Daten</a:t>
            </a:r>
            <a:r>
              <a:rPr dirty="0"/>
              <a:t> um </a:t>
            </a:r>
            <a:r>
              <a:rPr dirty="0" err="1"/>
              <a:t>ihrer</a:t>
            </a:r>
            <a:r>
              <a:rPr dirty="0"/>
              <a:t> </a:t>
            </a:r>
            <a:r>
              <a:rPr dirty="0" err="1"/>
              <a:t>selbst</a:t>
            </a:r>
            <a:r>
              <a:rPr dirty="0"/>
              <a:t> </a:t>
            </a:r>
            <a:r>
              <a:rPr dirty="0" err="1"/>
              <a:t>willen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10–13. </a:t>
            </a:r>
            <a:r>
              <a:rPr dirty="0" err="1"/>
              <a:t>Bildungsstandards</a:t>
            </a:r>
            <a:r>
              <a:rPr dirty="0"/>
              <a:t> </a:t>
            </a:r>
            <a:r>
              <a:rPr dirty="0" err="1"/>
              <a:t>decken</a:t>
            </a:r>
            <a:r>
              <a:rPr dirty="0"/>
              <a:t> nicht den </a:t>
            </a:r>
            <a:r>
              <a:rPr dirty="0" err="1"/>
              <a:t>gesamten</a:t>
            </a:r>
            <a:r>
              <a:rPr dirty="0"/>
              <a:t> </a:t>
            </a:r>
            <a:r>
              <a:rPr dirty="0" err="1"/>
              <a:t>Bildungsauftrag</a:t>
            </a:r>
            <a:r>
              <a:rPr dirty="0"/>
              <a:t> ab.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8, 18–19, 42–43, 80. </a:t>
            </a:r>
            <a:r>
              <a:rPr dirty="0" err="1"/>
              <a:t>Politische</a:t>
            </a:r>
            <a:r>
              <a:rPr dirty="0"/>
              <a:t> </a:t>
            </a:r>
            <a:r>
              <a:rPr dirty="0" err="1"/>
              <a:t>Implikation</a:t>
            </a:r>
            <a:r>
              <a:rPr dirty="0"/>
              <a:t> </a:t>
            </a:r>
            <a:r>
              <a:rPr dirty="0" err="1"/>
              <a:t>gekennzeichnet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51891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11–13. Dazu </a:t>
            </a:r>
            <a:r>
              <a:rPr dirty="0" err="1"/>
              <a:t>gehören</a:t>
            </a:r>
            <a:r>
              <a:rPr dirty="0"/>
              <a:t> </a:t>
            </a:r>
            <a:r>
              <a:rPr dirty="0" err="1"/>
              <a:t>Datenschutz</a:t>
            </a:r>
            <a:r>
              <a:rPr dirty="0"/>
              <a:t>, </a:t>
            </a:r>
            <a:r>
              <a:rPr dirty="0" err="1"/>
              <a:t>Datensparsamkeit</a:t>
            </a:r>
            <a:r>
              <a:rPr dirty="0"/>
              <a:t> und </a:t>
            </a:r>
            <a:r>
              <a:rPr dirty="0" err="1"/>
              <a:t>Rollenrechte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14, 40–44. </a:t>
            </a:r>
            <a:r>
              <a:rPr dirty="0" err="1"/>
              <a:t>Visualisierte</a:t>
            </a:r>
            <a:r>
              <a:rPr dirty="0"/>
              <a:t> </a:t>
            </a:r>
            <a:r>
              <a:rPr dirty="0" err="1"/>
              <a:t>Logik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</a:t>
            </a:r>
            <a:r>
              <a:rPr dirty="0" err="1"/>
              <a:t>eine</a:t>
            </a:r>
            <a:r>
              <a:rPr dirty="0"/>
              <a:t> </a:t>
            </a:r>
            <a:r>
              <a:rPr dirty="0" err="1"/>
              <a:t>didaktische</a:t>
            </a:r>
            <a:r>
              <a:rPr dirty="0"/>
              <a:t> </a:t>
            </a:r>
            <a:r>
              <a:rPr dirty="0" err="1"/>
              <a:t>Verdichtung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14–15 und 40–44.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Empfehlung</a:t>
            </a:r>
            <a:r>
              <a:rPr dirty="0"/>
              <a:t> 4, S. 40–43. </a:t>
            </a:r>
            <a:r>
              <a:rPr dirty="0" err="1"/>
              <a:t>Vorgeschlagenes</a:t>
            </a:r>
            <a:r>
              <a:rPr dirty="0"/>
              <a:t> </a:t>
            </a:r>
            <a:r>
              <a:rPr dirty="0" err="1"/>
              <a:t>Minimalprogramm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9363D-DA98-8D10-9652-06E1035A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5E96AA-CA3F-E640-49B7-F65D2AB8F3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040EDF-DAFE-EBF8-7B3D-E591718C80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Empfehlung</a:t>
            </a:r>
            <a:r>
              <a:rPr dirty="0"/>
              <a:t> 4, S. 40–43. </a:t>
            </a:r>
            <a:r>
              <a:rPr dirty="0" err="1"/>
              <a:t>Vorgeschlagenes</a:t>
            </a:r>
            <a:r>
              <a:rPr dirty="0"/>
              <a:t> </a:t>
            </a:r>
            <a:r>
              <a:rPr dirty="0" err="1"/>
              <a:t>Minimalprogramm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C68F8-CDB7-C80C-A754-BD6EFE611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87188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Empfehlung</a:t>
            </a:r>
            <a:r>
              <a:rPr dirty="0"/>
              <a:t> 5, S. 43. </a:t>
            </a:r>
            <a:r>
              <a:rPr dirty="0" err="1"/>
              <a:t>Professionelle</a:t>
            </a:r>
            <a:r>
              <a:rPr dirty="0"/>
              <a:t> </a:t>
            </a:r>
            <a:r>
              <a:rPr dirty="0" err="1"/>
              <a:t>Entscheidung</a:t>
            </a:r>
            <a:r>
              <a:rPr dirty="0"/>
              <a:t> </a:t>
            </a:r>
            <a:r>
              <a:rPr dirty="0" err="1"/>
              <a:t>bleibt</a:t>
            </a:r>
            <a:r>
              <a:rPr dirty="0"/>
              <a:t> </a:t>
            </a:r>
            <a:r>
              <a:rPr dirty="0" err="1"/>
              <a:t>zentral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15, 23–24, 33–35, 43. Letzter </a:t>
            </a:r>
            <a:r>
              <a:rPr dirty="0" err="1"/>
              <a:t>Punkt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Vortragseinordnung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6DC16-C426-082F-22F3-448B288F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5F032E-9BEF-B741-FFF4-0BEDB15747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D4AC6-1674-EBD7-046D-324699FA4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15, 23–24, 33–35, 43. Letzter </a:t>
            </a:r>
            <a:r>
              <a:rPr dirty="0" err="1"/>
              <a:t>Punkt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Vortragseinordnung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EDFE-8A25-7DF6-A95C-41C1A0A97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09012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Kapitel</a:t>
            </a:r>
            <a:r>
              <a:rPr dirty="0"/>
              <a:t> 2, S. 45–64. </a:t>
            </a:r>
            <a:r>
              <a:rPr dirty="0" err="1"/>
              <a:t>Verdichtung</a:t>
            </a:r>
            <a:r>
              <a:rPr dirty="0"/>
              <a:t> der </a:t>
            </a:r>
            <a:r>
              <a:rPr dirty="0" err="1"/>
              <a:t>Handlungslinie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Empfehlungen</a:t>
            </a:r>
            <a:r>
              <a:rPr dirty="0"/>
              <a:t> 9–11, S. 80–81.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12–13, 43, 61–64, 79–81. </a:t>
            </a:r>
            <a:r>
              <a:rPr dirty="0" err="1"/>
              <a:t>Synthetische</a:t>
            </a:r>
            <a:r>
              <a:rPr dirty="0"/>
              <a:t> </a:t>
            </a:r>
            <a:r>
              <a:rPr dirty="0" err="1"/>
              <a:t>Rollenbeschreibung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Aus </a:t>
            </a:r>
            <a:r>
              <a:rPr dirty="0" err="1"/>
              <a:t>Gutachtenempfehlungen</a:t>
            </a:r>
            <a:r>
              <a:rPr dirty="0"/>
              <a:t> </a:t>
            </a:r>
            <a:r>
              <a:rPr dirty="0" err="1"/>
              <a:t>synthetisierte</a:t>
            </a:r>
            <a:r>
              <a:rPr dirty="0"/>
              <a:t> </a:t>
            </a:r>
            <a:r>
              <a:rPr dirty="0" err="1"/>
              <a:t>Prioritäten</a:t>
            </a:r>
            <a:r>
              <a:rPr dirty="0"/>
              <a:t> für die </a:t>
            </a:r>
            <a:r>
              <a:rPr dirty="0" err="1"/>
              <a:t>Diskussion</a:t>
            </a:r>
            <a:r>
              <a:rPr dirty="0"/>
              <a:t>, </a:t>
            </a:r>
            <a:r>
              <a:rPr dirty="0" err="1"/>
              <a:t>keine</a:t>
            </a:r>
            <a:r>
              <a:rPr dirty="0"/>
              <a:t> </a:t>
            </a:r>
            <a:r>
              <a:rPr dirty="0" err="1"/>
              <a:t>wortwörtliche</a:t>
            </a:r>
            <a:r>
              <a:rPr dirty="0"/>
              <a:t> SWK-</a:t>
            </a:r>
            <a:r>
              <a:rPr dirty="0" err="1"/>
              <a:t>Liste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S. 12–13, 153. Keine </a:t>
            </a:r>
            <a:r>
              <a:rPr dirty="0" err="1"/>
              <a:t>Behauptung</a:t>
            </a:r>
            <a:r>
              <a:rPr dirty="0"/>
              <a:t> </a:t>
            </a:r>
            <a:r>
              <a:rPr dirty="0" err="1"/>
              <a:t>über</a:t>
            </a:r>
            <a:r>
              <a:rPr dirty="0"/>
              <a:t> </a:t>
            </a:r>
            <a:r>
              <a:rPr dirty="0" err="1"/>
              <a:t>rechtliche</a:t>
            </a:r>
            <a:r>
              <a:rPr dirty="0"/>
              <a:t> </a:t>
            </a:r>
            <a:r>
              <a:rPr dirty="0" err="1"/>
              <a:t>Zuständigkeitsänderungen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Schlussbotschaft</a:t>
            </a:r>
            <a:r>
              <a:rPr dirty="0"/>
              <a:t>. </a:t>
            </a:r>
            <a:r>
              <a:rPr dirty="0" err="1"/>
              <a:t>Übergang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Fragen</a:t>
            </a:r>
            <a:r>
              <a:rPr dirty="0"/>
              <a:t> und </a:t>
            </a:r>
            <a:r>
              <a:rPr dirty="0" err="1"/>
              <a:t>Diskussion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Einleitung</a:t>
            </a:r>
            <a:r>
              <a:rPr dirty="0"/>
              <a:t> S. 6–10, </a:t>
            </a:r>
            <a:r>
              <a:rPr dirty="0" err="1"/>
              <a:t>Kapitel</a:t>
            </a:r>
            <a:r>
              <a:rPr dirty="0"/>
              <a:t> 2–3. Letzter Satz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politische</a:t>
            </a:r>
            <a:r>
              <a:rPr dirty="0"/>
              <a:t> </a:t>
            </a:r>
            <a:r>
              <a:rPr dirty="0" err="1"/>
              <a:t>Zuspitzung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45915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Empfehlung</a:t>
            </a:r>
            <a:r>
              <a:rPr dirty="0"/>
              <a:t> 10, S. 81.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97190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Quelle: SWK 2026, </a:t>
            </a:r>
            <a:r>
              <a:rPr dirty="0" err="1"/>
              <a:t>Empfehlung</a:t>
            </a:r>
            <a:r>
              <a:rPr dirty="0"/>
              <a:t> 6, S. 44.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465911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Diskussionsimpulse</a:t>
            </a:r>
            <a:r>
              <a:rPr dirty="0"/>
              <a:t> des </a:t>
            </a:r>
            <a:r>
              <a:rPr dirty="0" err="1"/>
              <a:t>Referenten</a:t>
            </a:r>
            <a:r>
              <a:rPr dirty="0"/>
              <a:t>, nicht </a:t>
            </a:r>
            <a:r>
              <a:rPr dirty="0" err="1"/>
              <a:t>Beschlusslage</a:t>
            </a:r>
            <a:r>
              <a:rPr dirty="0"/>
              <a:t> der BAG.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989279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Quellenfolie</a:t>
            </a:r>
            <a:r>
              <a:rPr dirty="0"/>
              <a:t>. Das </a:t>
            </a:r>
            <a:r>
              <a:rPr dirty="0" err="1"/>
              <a:t>vollständige</a:t>
            </a:r>
            <a:r>
              <a:rPr dirty="0"/>
              <a:t> </a:t>
            </a:r>
            <a:r>
              <a:rPr dirty="0" err="1"/>
              <a:t>Gutachten</a:t>
            </a:r>
            <a:r>
              <a:rPr dirty="0"/>
              <a:t> </a:t>
            </a:r>
            <a:r>
              <a:rPr dirty="0" err="1"/>
              <a:t>liegt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Ausgangsdokument</a:t>
            </a:r>
            <a:r>
              <a:rPr dirty="0"/>
              <a:t> </a:t>
            </a:r>
            <a:r>
              <a:rPr dirty="0" err="1"/>
              <a:t>vor</a:t>
            </a:r>
            <a:r>
              <a:rPr dirty="0"/>
              <a:t>.</a:t>
            </a:r>
          </a:p>
          <a:p>
            <a:r>
              <a:rPr dirty="0" err="1"/>
              <a:t>Sprechzeit</a:t>
            </a:r>
            <a:r>
              <a:rPr dirty="0"/>
              <a:t> ca. 1,5–2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ile:///Users/olafkoller/Downloads/schulleitungs_dashboard_erweitert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2452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Information separator"/>
          <p:cNvSpPr/>
          <p:nvPr/>
        </p:nvSpPr>
        <p:spPr>
          <a:xfrm>
            <a:off x="4892040" y="4041648"/>
            <a:ext cx="5285232" cy="16459"/>
          </a:xfrm>
          <a:prstGeom prst="rect">
            <a:avLst/>
          </a:prstGeom>
          <a:solidFill>
            <a:srgbClr val="D8E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Purple title rule"/>
          <p:cNvSpPr/>
          <p:nvPr/>
        </p:nvSpPr>
        <p:spPr>
          <a:xfrm>
            <a:off x="4892040" y="1097280"/>
            <a:ext cx="1115568" cy="50292"/>
          </a:xfrm>
          <a:prstGeom prst="rect">
            <a:avLst/>
          </a:prstGeom>
          <a:solidFill>
            <a:srgbClr val="7A4E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Purple circular accent"/>
          <p:cNvSpPr/>
          <p:nvPr/>
        </p:nvSpPr>
        <p:spPr>
          <a:xfrm>
            <a:off x="10149840" y="5184648"/>
            <a:ext cx="292608" cy="292608"/>
          </a:xfrm>
          <a:prstGeom prst="ellipse">
            <a:avLst/>
          </a:prstGeom>
          <a:solidFill>
            <a:srgbClr val="7A4E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Inner circular accent"/>
          <p:cNvSpPr/>
          <p:nvPr/>
        </p:nvSpPr>
        <p:spPr>
          <a:xfrm>
            <a:off x="9866376" y="4901184"/>
            <a:ext cx="859536" cy="859536"/>
          </a:xfrm>
          <a:prstGeom prst="ellipse">
            <a:avLst/>
          </a:prstGeom>
          <a:noFill/>
          <a:ln w="19050">
            <a:solidFill>
              <a:srgbClr val="2A70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uter circular accent"/>
          <p:cNvSpPr/>
          <p:nvPr/>
        </p:nvSpPr>
        <p:spPr>
          <a:xfrm>
            <a:off x="9281160" y="4315968"/>
            <a:ext cx="2029968" cy="2029968"/>
          </a:xfrm>
          <a:prstGeom prst="ellipse">
            <a:avLst/>
          </a:prstGeom>
          <a:noFill/>
          <a:ln w="25400">
            <a:solidFill>
              <a:srgbClr val="D8EA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itle accent divider"/>
          <p:cNvSpPr/>
          <p:nvPr/>
        </p:nvSpPr>
        <p:spPr>
          <a:xfrm>
            <a:off x="4224528" y="0"/>
            <a:ext cx="91440" cy="6858000"/>
          </a:xfrm>
          <a:prstGeom prst="rect">
            <a:avLst/>
          </a:prstGeom>
          <a:solidFill>
            <a:srgbClr val="D8E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641584"/>
            <a:ext cx="29718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2A704C"/>
                </a:solidFill>
                <a:latin typeface="Aptos"/>
              </a:defRPr>
            </a:pPr>
            <a:r>
              <a:rPr lang="de-DE" sz="1050" b="1">
                <a:solidFill>
                  <a:srgbClr val="D8EADD"/>
                </a:solidFill>
                <a:latin typeface="Aptos"/>
              </a:rP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152144"/>
            <a:ext cx="3154680" cy="12109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A2E33"/>
                </a:solidFill>
                <a:latin typeface="Aptos"/>
              </a:defRPr>
            </a:pPr>
            <a:r>
              <a:rPr lang="de-DE" sz="2850" b="1">
                <a:solidFill>
                  <a:srgbClr val="FFFFFF"/>
                </a:solidFill>
                <a:latin typeface="Aptos Display"/>
              </a:rPr>
              <a:t>Datengestützte
Entwicklung und
Steuerung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529584"/>
            <a:ext cx="2971800" cy="7240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2A704C"/>
                </a:solidFill>
                <a:latin typeface="Aptos"/>
              </a:defRPr>
            </a:pPr>
            <a:r>
              <a:rPr lang="de-DE" sz="1550" b="1">
                <a:solidFill>
                  <a:srgbClr val="D8EADD"/>
                </a:solidFill>
                <a:latin typeface="Aptos"/>
              </a:rPr>
              <a:t>Was folgt aus dem SWK-Gutachten für Schulen und Bildungspolitik?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2040" y="1408176"/>
            <a:ext cx="6080760" cy="5118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1650" b="0">
                <a:solidFill>
                  <a:srgbClr val="1A2E33"/>
                </a:solidFill>
                <a:latin typeface="Aptos"/>
              </a:rPr>
              <a:t>Bündnis 90/Die Grünen· Bund-Länder-Treffen Bildung &amp; BAG Bildung 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2788920"/>
            <a:ext cx="5577840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1950" b="1">
                <a:solidFill>
                  <a:srgbClr val="1A2E33"/>
                </a:solidFill>
                <a:latin typeface="Aptos"/>
              </a:rPr>
              <a:t>Prof. Dr. Olaf Köller · Co-Vorsitzender der SWK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4731014"/>
            <a:ext cx="4160520" cy="5232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3400" b="1">
                <a:solidFill>
                  <a:srgbClr val="2A704C"/>
                </a:solidFill>
                <a:latin typeface="Aptos Display"/>
              </a:rPr>
              <a:t>24. Oktober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509133"/>
            <a:ext cx="3337560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sz="850" b="0">
                <a:solidFill>
                  <a:srgbClr val="D8EADD"/>
                </a:solidFill>
                <a:latin typeface="Aptos"/>
              </a:rP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96142"/>
            <a:ext cx="347472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sz="900" b="0">
                <a:solidFill>
                  <a:srgbClr val="5D6A6D"/>
                </a:solidFill>
                <a:latin typeface="Aptos"/>
              </a:rPr>
              <a:t>1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343A126-A182-0365-1271-6928F05E6C52}"/>
              </a:ext>
            </a:extLst>
          </p:cNvPr>
          <p:cNvSpPr txBox="1"/>
          <p:nvPr/>
        </p:nvSpPr>
        <p:spPr>
          <a:xfrm>
            <a:off x="8101288" y="6524188"/>
            <a:ext cx="2880360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800" b="0">
                <a:solidFill>
                  <a:srgbClr val="5D6A6D"/>
                </a:solidFill>
                <a:latin typeface="Aptos"/>
              </a:rPr>
              <a:t>Präsentation wurde mit KI-Unterstützung erstellt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439089F-0A12-E581-7092-78AE3CB97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6144" y="79287"/>
            <a:ext cx="1676634" cy="1417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Die Leitfrage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Vom Messen zum Verbessern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Wie werden Daten zu wirksamen pädagogischen Entscheidungen?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Was brauchen Lehrkräfte, Schulen und Schulaufsicht dafür?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Welche Aufgaben ergeben sich für Länder, Bund und Landesinstitute?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2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03B77BC-F36A-12A8-9B83-9050A4F87E00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82D02A2-8521-65AD-0C77-C93C9A35E0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DDC01BC2-9759-087E-CFF1-9819215346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rPr lang="de-DE" noProof="0" dirty="0"/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rPr lang="de-DE" noProof="0" dirty="0"/>
              <a:t>Ausgangspunkt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lang="de-DE" noProof="0" dirty="0"/>
              <a:t>25 Jahre Bildungsmonitoring – und eine Nutzungslücke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932688" y="2729281"/>
            <a:ext cx="10287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noProof="0" dirty="0"/>
              <a:t>Bildungsstandards, VERA und IQB-Bildungstrends schaffen Transparenz, </a:t>
            </a:r>
            <a:r>
              <a:rPr lang="de-DE" sz="2000" noProof="0" dirty="0" err="1"/>
              <a:t>ebnso</a:t>
            </a:r>
            <a:r>
              <a:rPr lang="de-DE" sz="2000" noProof="0" dirty="0"/>
              <a:t> wie PISA, TIMSS und IGLU.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noProof="0" dirty="0"/>
              <a:t>Die Übersetzung von Ergebnissen in konkrete Förderung gelingt offenbar nicht automatisch.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noProof="0" dirty="0"/>
              <a:t>Viele Datenquellen und Unterstützungssysteme sind noch unzureichend verbunden.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noProof="0" dirty="0"/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noProof="0" dirty="0"/>
              <a:t>3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DA3BA7A-F0D3-100F-92F2-0CF0B4FF8414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1BE37371-A371-22D1-06AE-9A9FEE570C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0B4ECF8E-09C9-14C0-B355-39B56A9C4D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rPr lang="de-DE" dirty="0"/>
              <a:t>Was versprechen wir uns von Daten?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Fachliches Lernen und überfachliche Entwicklung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dirty="0"/>
              <a:t>Grundlage für die Förderung b</a:t>
            </a:r>
            <a:r>
              <a:rPr sz="2000" dirty="0" err="1"/>
              <a:t>asale</a:t>
            </a:r>
            <a:r>
              <a:rPr lang="de-DE" sz="2000" dirty="0" err="1"/>
              <a:t>r</a:t>
            </a:r>
            <a:r>
              <a:rPr sz="2000" dirty="0"/>
              <a:t> und </a:t>
            </a:r>
            <a:r>
              <a:rPr sz="2000" dirty="0" err="1"/>
              <a:t>weiterführende</a:t>
            </a:r>
            <a:r>
              <a:rPr lang="de-DE" sz="2000" dirty="0" err="1"/>
              <a:t>r</a:t>
            </a:r>
            <a:r>
              <a:rPr sz="2000" dirty="0"/>
              <a:t> </a:t>
            </a:r>
            <a:r>
              <a:rPr sz="2000" dirty="0" err="1"/>
              <a:t>fachliche</a:t>
            </a:r>
            <a:r>
              <a:rPr lang="de-DE" sz="2000" dirty="0" err="1"/>
              <a:t>r</a:t>
            </a:r>
            <a:r>
              <a:rPr sz="2000" dirty="0"/>
              <a:t> </a:t>
            </a:r>
            <a:r>
              <a:rPr sz="2000" dirty="0" err="1"/>
              <a:t>Kompetenzen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dirty="0"/>
              <a:t>Steigerung von </a:t>
            </a:r>
            <a:r>
              <a:rPr sz="2000" dirty="0" err="1"/>
              <a:t>Wohlbefinden</a:t>
            </a:r>
            <a:r>
              <a:rPr sz="2000" dirty="0"/>
              <a:t>, </a:t>
            </a:r>
            <a:r>
              <a:rPr sz="2000" dirty="0" err="1"/>
              <a:t>Selbstregulation</a:t>
            </a:r>
            <a:r>
              <a:rPr sz="2000" dirty="0"/>
              <a:t> und </a:t>
            </a:r>
            <a:r>
              <a:rPr sz="2000" dirty="0" err="1"/>
              <a:t>soziale</a:t>
            </a:r>
            <a:r>
              <a:rPr sz="2000" dirty="0"/>
              <a:t> </a:t>
            </a:r>
            <a:r>
              <a:rPr sz="2000" dirty="0" err="1"/>
              <a:t>Eingebundenheit</a:t>
            </a:r>
            <a:endParaRPr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dirty="0"/>
              <a:t>Stärkerer Blick auf </a:t>
            </a:r>
            <a:r>
              <a:rPr sz="2000" dirty="0" err="1"/>
              <a:t>Lern</a:t>
            </a:r>
            <a:r>
              <a:rPr sz="2000" dirty="0"/>
              <a:t>- und </a:t>
            </a:r>
            <a:r>
              <a:rPr sz="2000" dirty="0" err="1"/>
              <a:t>Entwicklungsfortschritte</a:t>
            </a:r>
            <a:endParaRPr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4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A132D6C-3203-C5F9-2FC9-8192315A971E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2466769-2765-3A92-8610-AA753995EC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07FC287B-482B-4858-EB38-9EB8F3277E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Gerechtigkeitsperspektive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dirty="0" err="1"/>
              <a:t>Daten</a:t>
            </a:r>
            <a:r>
              <a:rPr dirty="0"/>
              <a:t> </a:t>
            </a:r>
            <a:r>
              <a:rPr dirty="0" err="1"/>
              <a:t>müssen</a:t>
            </a:r>
            <a:r>
              <a:rPr dirty="0"/>
              <a:t> </a:t>
            </a:r>
            <a:r>
              <a:rPr dirty="0" err="1"/>
              <a:t>Ungleichheit</a:t>
            </a:r>
            <a:r>
              <a:rPr dirty="0"/>
              <a:t> </a:t>
            </a:r>
            <a:r>
              <a:rPr dirty="0" err="1"/>
              <a:t>sichtbar</a:t>
            </a:r>
            <a:r>
              <a:rPr dirty="0"/>
              <a:t> </a:t>
            </a:r>
            <a:r>
              <a:rPr dirty="0" err="1"/>
              <a:t>machen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Kontext</a:t>
            </a:r>
            <a:r>
              <a:rPr sz="2000" dirty="0"/>
              <a:t> und </a:t>
            </a:r>
            <a:r>
              <a:rPr sz="2000" dirty="0" err="1"/>
              <a:t>Ausgangslagen</a:t>
            </a:r>
            <a:r>
              <a:rPr sz="2000" dirty="0"/>
              <a:t> </a:t>
            </a:r>
            <a:r>
              <a:rPr sz="2000" dirty="0" err="1"/>
              <a:t>bei</a:t>
            </a:r>
            <a:r>
              <a:rPr sz="2000" dirty="0"/>
              <a:t> </a:t>
            </a:r>
            <a:r>
              <a:rPr sz="2000" dirty="0" err="1"/>
              <a:t>Ergebnisvergleichen</a:t>
            </a:r>
            <a:r>
              <a:rPr sz="2000" dirty="0"/>
              <a:t> </a:t>
            </a:r>
            <a:r>
              <a:rPr sz="2000" dirty="0" err="1"/>
              <a:t>berücksichtigen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Ressourcen bedarfsorientiert und entwicklungsförderlich einsetzen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Schulen in herausfordernden Lagen besonders intensiv unterstützen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5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DA8A039A-9503-7988-6172-48CFF879F1D6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654EC88-AE8B-2328-F1EC-79D8361EF5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7459A2E-1C0F-9500-2D56-8F8E4E6E44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256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Drei systemische Hebel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Kapitelübergreifende Empfehlungen 1–3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/>
              <a:t>1 · </a:t>
            </a:r>
            <a:r>
              <a:rPr sz="2000" dirty="0" err="1"/>
              <a:t>Gemeinsame</a:t>
            </a:r>
            <a:r>
              <a:rPr sz="2000" dirty="0"/>
              <a:t> </a:t>
            </a:r>
            <a:r>
              <a:rPr sz="2000" dirty="0" err="1"/>
              <a:t>Ziele</a:t>
            </a:r>
            <a:r>
              <a:rPr sz="2000" dirty="0"/>
              <a:t> und </a:t>
            </a:r>
            <a:r>
              <a:rPr sz="2000" dirty="0" err="1"/>
              <a:t>weiterentwickelte</a:t>
            </a:r>
            <a:r>
              <a:rPr sz="2000" dirty="0"/>
              <a:t> </a:t>
            </a:r>
            <a:r>
              <a:rPr sz="2000" dirty="0" err="1"/>
              <a:t>Bildungsstandards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/>
              <a:t>2 · </a:t>
            </a:r>
            <a:r>
              <a:rPr sz="2000" dirty="0" err="1"/>
              <a:t>Sichere</a:t>
            </a:r>
            <a:r>
              <a:rPr sz="2000" dirty="0"/>
              <a:t>, </a:t>
            </a:r>
            <a:r>
              <a:rPr lang="de-DE" sz="2000" dirty="0"/>
              <a:t>datenschutzkonforme</a:t>
            </a:r>
            <a:r>
              <a:rPr sz="2000" dirty="0"/>
              <a:t> </a:t>
            </a:r>
            <a:r>
              <a:rPr sz="2000" dirty="0" err="1"/>
              <a:t>Infrastruktur</a:t>
            </a:r>
            <a:r>
              <a:rPr sz="2000" dirty="0"/>
              <a:t> </a:t>
            </a:r>
            <a:r>
              <a:rPr sz="2000" dirty="0" err="1"/>
              <a:t>mit</a:t>
            </a:r>
            <a:r>
              <a:rPr sz="2000" dirty="0"/>
              <a:t> </a:t>
            </a:r>
            <a:r>
              <a:rPr sz="2000" dirty="0" err="1"/>
              <a:t>adressatengerechten</a:t>
            </a:r>
            <a:r>
              <a:rPr sz="2000" dirty="0"/>
              <a:t> Dashboards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3 · Data Literacy und Qualifizierung aller beteiligten Professionen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6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8491A88-875C-A98D-5D4A-91DD68565BE3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83C671E-FC08-A04C-B928-B622D31FDB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EEBE65E-FF5A-8695-7BF1-16FC818412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Die Steuerungslogik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Ein zusammenhängender Entwicklungszyklus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lang="de-DE" sz="2000" dirty="0"/>
              <a:t>Gemeinsame </a:t>
            </a:r>
            <a:r>
              <a:rPr sz="2000" dirty="0" err="1"/>
              <a:t>Ziele</a:t>
            </a:r>
            <a:r>
              <a:rPr sz="2000" dirty="0"/>
              <a:t> </a:t>
            </a:r>
            <a:r>
              <a:rPr sz="2000" dirty="0" err="1"/>
              <a:t>definieren</a:t>
            </a:r>
            <a:r>
              <a:rPr sz="2000" dirty="0"/>
              <a:t> → </a:t>
            </a:r>
            <a:r>
              <a:rPr sz="2000" dirty="0" err="1"/>
              <a:t>Lernstände</a:t>
            </a:r>
            <a:r>
              <a:rPr sz="2000" dirty="0"/>
              <a:t> und </a:t>
            </a:r>
            <a:r>
              <a:rPr sz="2000" dirty="0" err="1"/>
              <a:t>Prozesse</a:t>
            </a:r>
            <a:r>
              <a:rPr sz="2000" dirty="0"/>
              <a:t> </a:t>
            </a:r>
            <a:r>
              <a:rPr sz="2000" dirty="0" err="1"/>
              <a:t>diagnostizieren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Ergebnisse interpretieren → evidenzbasierte Maßnahmen auswählen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Fördern und Unterricht verändern → Fortschritte überprüfen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7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563579E8-6CF5-5486-706D-00BD5B9AF43C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8A9C2C4A-D16D-70C8-D42A-5E8F81A923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D0D49E4-2629-6581-922A-65E3370D88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rPr lang="de-DE" dirty="0"/>
              <a:t>Daten und </a:t>
            </a:r>
            <a:r>
              <a:rPr dirty="0" err="1"/>
              <a:t>Unterrichtsentwicklung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lang="de-DE" dirty="0"/>
              <a:t>Unterschiedliche Quellen </a:t>
            </a:r>
            <a:r>
              <a:rPr dirty="0" err="1"/>
              <a:t>kombinieren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Zentrale</a:t>
            </a:r>
            <a:r>
              <a:rPr sz="2000" dirty="0"/>
              <a:t> </a:t>
            </a:r>
            <a:r>
              <a:rPr sz="2000" dirty="0" err="1"/>
              <a:t>Lernstandserhebungen</a:t>
            </a:r>
            <a:r>
              <a:rPr sz="2000" dirty="0"/>
              <a:t>: </a:t>
            </a:r>
            <a:r>
              <a:rPr sz="2000" dirty="0" err="1"/>
              <a:t>Standortbestimmung</a:t>
            </a:r>
            <a:r>
              <a:rPr sz="2000" dirty="0"/>
              <a:t> und </a:t>
            </a:r>
            <a:r>
              <a:rPr sz="2000" dirty="0" err="1"/>
              <a:t>Frühwarnung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Lernprozessbegleitende Diagnostik: zeitnahe adaptive Förderung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Schülerfeedback: Unterrichtsqualität, Wohlbefinden und Zugehörigkeit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8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AC02B34-6F90-63E4-BE2B-BA3FA9AE58AE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E023942-4126-50EE-A732-1B58D11292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ECC0AD0-746D-6C2D-749F-BE69CE91F7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Ein kohärentes Testsystem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Lernausgangslage · Frühwarnung · Wirkungskontrolle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Beginn</a:t>
            </a:r>
            <a:r>
              <a:rPr sz="2000" dirty="0"/>
              <a:t> der Primar- und </a:t>
            </a:r>
            <a:r>
              <a:rPr sz="2000" dirty="0" err="1"/>
              <a:t>Sekundarstufe</a:t>
            </a:r>
            <a:r>
              <a:rPr sz="2000" dirty="0"/>
              <a:t>: </a:t>
            </a:r>
            <a:r>
              <a:rPr sz="2000" dirty="0" err="1"/>
              <a:t>Lernausgangslagen</a:t>
            </a:r>
            <a:r>
              <a:rPr sz="2000" dirty="0"/>
              <a:t> </a:t>
            </a:r>
            <a:r>
              <a:rPr sz="2000" dirty="0" err="1"/>
              <a:t>feststellen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Jahrgang 3 und 8: Orientierung an Bildungsstandards (VERA)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Jahrgang 4 und 9: prüfen, was nach Fördermaßnahmen erreicht wurde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9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3207FD4-0225-ADBF-06E9-5FC7D5352B1E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81DA30F9-F156-73E3-2D07-50DD664C68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79CAEA24-4B09-ED8F-02CE-152776C5BE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8BAEB7-3122-0F1D-3695-82785231C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6A7DC3-B3DC-006F-6A2E-02367F9BB486}"/>
              </a:ext>
            </a:extLst>
          </p:cNvPr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53D746-01CC-B21C-2047-A5616F6A127B}"/>
              </a:ext>
            </a:extLst>
          </p:cNvPr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3492B2-AC2F-7A9D-B396-B940EF7D1941}"/>
              </a:ext>
            </a:extLst>
          </p:cNvPr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Ein kohärentes Testsystem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DCF2E4-1123-5350-7EFD-4B942E42E8E4}"/>
              </a:ext>
            </a:extLst>
          </p:cNvPr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84BBCD-2137-F1FA-C64A-85667DEB922B}"/>
              </a:ext>
            </a:extLst>
          </p:cNvPr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10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FEB216C0-55C2-F00C-66B1-ED7981F4ED94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E477D67-5797-6ACC-19C8-C49ADBFE3B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DD7ADE10-69CC-0EEE-0583-718B3143B6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  <p:pic>
        <p:nvPicPr>
          <p:cNvPr id="17" name="Grafik 16">
            <a:extLst>
              <a:ext uri="{FF2B5EF4-FFF2-40B4-BE49-F238E27FC236}">
                <a16:creationId xmlns:a16="http://schemas.microsoft.com/office/drawing/2014/main" id="{53F22E28-7B22-BA32-26D0-A3DD3D7D35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9" t="3429" r="-1139" b="27096"/>
          <a:stretch>
            <a:fillRect/>
          </a:stretch>
        </p:blipFill>
        <p:spPr bwMode="auto">
          <a:xfrm>
            <a:off x="6143050" y="1193292"/>
            <a:ext cx="5373032" cy="5280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Sprechblase: rechteckig mit abgerundeten Ecken 4">
            <a:extLst>
              <a:ext uri="{FF2B5EF4-FFF2-40B4-BE49-F238E27FC236}">
                <a16:creationId xmlns:a16="http://schemas.microsoft.com/office/drawing/2014/main" id="{D9A53D46-8C8A-80C4-AE81-44839622F91E}"/>
              </a:ext>
            </a:extLst>
          </p:cNvPr>
          <p:cNvSpPr/>
          <p:nvPr/>
        </p:nvSpPr>
        <p:spPr>
          <a:xfrm>
            <a:off x="1033173" y="2479555"/>
            <a:ext cx="4224627" cy="1694736"/>
          </a:xfrm>
          <a:prstGeom prst="wedgeRoundRectCallout">
            <a:avLst>
              <a:gd name="adj1" fmla="val 69716"/>
              <a:gd name="adj2" fmla="val 67695"/>
              <a:gd name="adj3" fmla="val 16667"/>
            </a:avLst>
          </a:prstGeom>
          <a:noFill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u="sng" dirty="0">
                <a:solidFill>
                  <a:schemeClr val="tx1"/>
                </a:solidFill>
              </a:rPr>
              <a:t>Empfehlung der SWK: </a:t>
            </a:r>
          </a:p>
          <a:p>
            <a:r>
              <a:rPr lang="de-DE" sz="2200" dirty="0">
                <a:solidFill>
                  <a:schemeClr val="tx1"/>
                </a:solidFill>
              </a:rPr>
              <a:t>Umsetzung eines kohärenten Testsystems für eine durch- gängige Unterrichtsentwicklung und Förderung der Schüler:innen</a:t>
            </a:r>
          </a:p>
        </p:txBody>
      </p:sp>
      <p:sp>
        <p:nvSpPr>
          <p:cNvPr id="20" name="VERA 4"/>
          <p:cNvSpPr/>
          <p:nvPr/>
        </p:nvSpPr>
        <p:spPr>
          <a:xfrm>
            <a:off x="10719511" y="4098340"/>
            <a:ext cx="576986" cy="277977"/>
          </a:xfrm>
          <a:prstGeom prst="roundRect">
            <a:avLst>
              <a:gd name="adj" fmla="val 50000"/>
            </a:avLst>
          </a:prstGeom>
          <a:solidFill>
            <a:srgbClr val="C1D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0" rIns="9144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394132"/>
                </a:solidFill>
                <a:latin typeface="Arial"/>
              </a:rPr>
              <a:t>VERA 4</a:t>
            </a:r>
          </a:p>
        </p:txBody>
      </p:sp>
      <p:sp>
        <p:nvSpPr>
          <p:cNvPr id="21" name="VERA 9"/>
          <p:cNvSpPr/>
          <p:nvPr/>
        </p:nvSpPr>
        <p:spPr>
          <a:xfrm>
            <a:off x="10719511" y="6096304"/>
            <a:ext cx="576986" cy="277977"/>
          </a:xfrm>
          <a:prstGeom prst="roundRect">
            <a:avLst>
              <a:gd name="adj" fmla="val 50000"/>
            </a:avLst>
          </a:prstGeom>
          <a:solidFill>
            <a:srgbClr val="C1D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0" rIns="9144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394132"/>
                </a:solidFill>
                <a:latin typeface="Arial"/>
              </a:rPr>
              <a:t>VERA 9</a:t>
            </a:r>
          </a:p>
        </p:txBody>
      </p:sp>
    </p:spTree>
    <p:extLst>
      <p:ext uri="{BB962C8B-B14F-4D97-AF65-F5344CB8AC3E}">
        <p14:creationId xmlns:p14="http://schemas.microsoft.com/office/powerpoint/2010/main" val="1578114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Tests allein reichen nicht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Diagnose muss mit Förderung verknüpft sein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Fachdidaktisch passende Materialien unmittelbar verfügbar machen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Fachkonferenzen bei Interpretation und Maßnahmenplanung unterstützen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Lernverläufe überprüfen und Förderung nachsteuern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11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0E69AE0-92A2-C108-01E4-77CC813C0205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D3D3517-57E0-46F4-9DB3-6CC0A36351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B1B52C57-DEFB-844C-B0DF-3ADF4F1EC6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Learning Analytics und KI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Potenziale nutzen – Qualitätsmaßstäbe sichern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Digitale</a:t>
            </a:r>
            <a:r>
              <a:rPr sz="2000" dirty="0"/>
              <a:t> </a:t>
            </a:r>
            <a:r>
              <a:rPr sz="2000" dirty="0" err="1"/>
              <a:t>Lernumgebungen</a:t>
            </a:r>
            <a:r>
              <a:rPr sz="2000" dirty="0"/>
              <a:t> </a:t>
            </a:r>
            <a:r>
              <a:rPr sz="2000" dirty="0" err="1"/>
              <a:t>können</a:t>
            </a:r>
            <a:r>
              <a:rPr sz="2000" dirty="0"/>
              <a:t> </a:t>
            </a:r>
            <a:r>
              <a:rPr sz="2000" dirty="0" err="1"/>
              <a:t>Lernprozesse</a:t>
            </a:r>
            <a:r>
              <a:rPr sz="2000" dirty="0"/>
              <a:t> </a:t>
            </a:r>
            <a:r>
              <a:rPr sz="2000" dirty="0" err="1"/>
              <a:t>zeitnah</a:t>
            </a:r>
            <a:r>
              <a:rPr sz="2000" dirty="0"/>
              <a:t> </a:t>
            </a:r>
            <a:r>
              <a:rPr sz="2000" dirty="0" err="1"/>
              <a:t>sichtbar</a:t>
            </a:r>
            <a:r>
              <a:rPr sz="2000" dirty="0"/>
              <a:t> </a:t>
            </a:r>
            <a:r>
              <a:rPr sz="2000" dirty="0" err="1"/>
              <a:t>machen</a:t>
            </a:r>
            <a:r>
              <a:rPr sz="20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Pädagogische Qualität, Validität und Datenschutz müssen gesichert sein.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Technik ersetzt weder fachdidaktische Expertise noch professionelle Urteile.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2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D247C62-484D-2707-AF91-34239177B160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11F02802-E2F1-759E-59FA-FEF02BA958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F9DF75E-CCD9-3FD1-0647-20E69F2614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52208C-3718-0450-38C6-A35A3DA75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2D0F0-253B-B7C9-0338-691425DB9BA1}"/>
              </a:ext>
            </a:extLst>
          </p:cNvPr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7A13D-3777-DFBC-B8E0-CE9AAC489010}"/>
              </a:ext>
            </a:extLst>
          </p:cNvPr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C5ADA-BDCE-0009-D90D-898C298C534A}"/>
              </a:ext>
            </a:extLst>
          </p:cNvPr>
          <p:cNvSpPr txBox="1"/>
          <p:nvPr/>
        </p:nvSpPr>
        <p:spPr>
          <a:xfrm>
            <a:off x="594360" y="914400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rPr dirty="0"/>
              <a:t>Learning Analytics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3017B2-E046-1929-84CC-014A5A27B284}"/>
              </a:ext>
            </a:extLst>
          </p:cNvPr>
          <p:cNvSpPr txBox="1"/>
          <p:nvPr/>
        </p:nvSpPr>
        <p:spPr>
          <a:xfrm>
            <a:off x="612648" y="1700784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lang="de-DE" dirty="0"/>
              <a:t>Dashboard im Fachunterricht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C8DF0D-2451-3A6A-D4F3-6E21B4E25281}"/>
              </a:ext>
            </a:extLst>
          </p:cNvPr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4327EF-D54E-A9E9-74B8-2658F8775AE2}"/>
              </a:ext>
            </a:extLst>
          </p:cNvPr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3</a:t>
            </a:r>
            <a:endParaRPr dirty="0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13B3EBCE-BAC4-078B-D172-B42D2D810E66}"/>
              </a:ext>
            </a:extLst>
          </p:cNvPr>
          <p:cNvSpPr txBox="1"/>
          <p:nvPr/>
        </p:nvSpPr>
        <p:spPr>
          <a:xfrm>
            <a:off x="822960" y="2210649"/>
            <a:ext cx="1874519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100" b="1">
                <a:solidFill>
                  <a:srgbClr val="14232E"/>
                </a:solidFill>
                <a:latin typeface="Segoe UI"/>
              </a:rPr>
              <a:t>Lernende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8F92518B-3168-FAC0-13E8-00FA5743B0C3}"/>
              </a:ext>
            </a:extLst>
          </p:cNvPr>
          <p:cNvSpPr txBox="1"/>
          <p:nvPr/>
        </p:nvSpPr>
        <p:spPr>
          <a:xfrm>
            <a:off x="2697479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A1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D1381EE5-856D-B90F-2DFD-8F80BEF96B35}"/>
              </a:ext>
            </a:extLst>
          </p:cNvPr>
          <p:cNvSpPr txBox="1"/>
          <p:nvPr/>
        </p:nvSpPr>
        <p:spPr>
          <a:xfrm>
            <a:off x="3246120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A2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B767FB78-3A47-79D7-9540-E36547515165}"/>
              </a:ext>
            </a:extLst>
          </p:cNvPr>
          <p:cNvSpPr txBox="1"/>
          <p:nvPr/>
        </p:nvSpPr>
        <p:spPr>
          <a:xfrm>
            <a:off x="3794759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A3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1773A9EC-1F63-F682-8BCC-F8B31137125F}"/>
              </a:ext>
            </a:extLst>
          </p:cNvPr>
          <p:cNvSpPr txBox="1"/>
          <p:nvPr/>
        </p:nvSpPr>
        <p:spPr>
          <a:xfrm>
            <a:off x="4343400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A4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CF4ADD40-6361-737F-78EA-D828A2B4D676}"/>
              </a:ext>
            </a:extLst>
          </p:cNvPr>
          <p:cNvSpPr txBox="1"/>
          <p:nvPr/>
        </p:nvSpPr>
        <p:spPr>
          <a:xfrm>
            <a:off x="4892040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A5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73D81009-8B79-8F55-929A-C99B1DB71D8C}"/>
              </a:ext>
            </a:extLst>
          </p:cNvPr>
          <p:cNvSpPr txBox="1"/>
          <p:nvPr/>
        </p:nvSpPr>
        <p:spPr>
          <a:xfrm>
            <a:off x="5440679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A6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A8F7636B-2963-790D-B261-C5A395FB5751}"/>
              </a:ext>
            </a:extLst>
          </p:cNvPr>
          <p:cNvSpPr txBox="1"/>
          <p:nvPr/>
        </p:nvSpPr>
        <p:spPr>
          <a:xfrm>
            <a:off x="5989319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A7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C4FE68A0-021D-FD6A-70E2-C629EDE2F598}"/>
              </a:ext>
            </a:extLst>
          </p:cNvPr>
          <p:cNvSpPr txBox="1"/>
          <p:nvPr/>
        </p:nvSpPr>
        <p:spPr>
          <a:xfrm>
            <a:off x="6537960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A8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B6D15329-5692-8627-C627-D9F00DC68B20}"/>
              </a:ext>
            </a:extLst>
          </p:cNvPr>
          <p:cNvSpPr txBox="1"/>
          <p:nvPr/>
        </p:nvSpPr>
        <p:spPr>
          <a:xfrm>
            <a:off x="7086600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A9</a:t>
            </a: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B7B462EC-ADF7-3A5D-70BD-733FF8A65045}"/>
              </a:ext>
            </a:extLst>
          </p:cNvPr>
          <p:cNvSpPr txBox="1"/>
          <p:nvPr/>
        </p:nvSpPr>
        <p:spPr>
          <a:xfrm>
            <a:off x="7635240" y="2210649"/>
            <a:ext cx="54864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14232E"/>
                </a:solidFill>
                <a:latin typeface="Segoe UI"/>
              </a:rPr>
              <a:t>A10</a:t>
            </a: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89C59D73-82FB-501B-ABAB-0C90095C2D7A}"/>
              </a:ext>
            </a:extLst>
          </p:cNvPr>
          <p:cNvSpPr txBox="1"/>
          <p:nvPr/>
        </p:nvSpPr>
        <p:spPr>
          <a:xfrm>
            <a:off x="8348471" y="2210649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100" b="1">
                <a:solidFill>
                  <a:srgbClr val="14232E"/>
                </a:solidFill>
                <a:latin typeface="Segoe UI"/>
              </a:rPr>
              <a:t>Anteil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8C583254-B06E-CAF2-EB4A-F0760653C39A}"/>
              </a:ext>
            </a:extLst>
          </p:cNvPr>
          <p:cNvSpPr/>
          <p:nvPr/>
        </p:nvSpPr>
        <p:spPr>
          <a:xfrm>
            <a:off x="822960" y="2594697"/>
            <a:ext cx="8275320" cy="22860"/>
          </a:xfrm>
          <a:prstGeom prst="rect">
            <a:avLst/>
          </a:prstGeom>
          <a:solidFill>
            <a:srgbClr val="177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798A4AED-7F6A-42AD-845B-D29A306475CD}"/>
              </a:ext>
            </a:extLst>
          </p:cNvPr>
          <p:cNvSpPr txBox="1"/>
          <p:nvPr/>
        </p:nvSpPr>
        <p:spPr>
          <a:xfrm>
            <a:off x="822960" y="2603841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01</a:t>
            </a:r>
          </a:p>
        </p:txBody>
      </p:sp>
      <p:sp>
        <p:nvSpPr>
          <p:cNvPr id="29" name="Rectangle 17">
            <a:extLst>
              <a:ext uri="{FF2B5EF4-FFF2-40B4-BE49-F238E27FC236}">
                <a16:creationId xmlns:a16="http://schemas.microsoft.com/office/drawing/2014/main" id="{2E5781AF-A20E-478F-2DE7-9C18DE27E4B7}"/>
              </a:ext>
            </a:extLst>
          </p:cNvPr>
          <p:cNvSpPr/>
          <p:nvPr/>
        </p:nvSpPr>
        <p:spPr>
          <a:xfrm>
            <a:off x="2747772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18">
            <a:extLst>
              <a:ext uri="{FF2B5EF4-FFF2-40B4-BE49-F238E27FC236}">
                <a16:creationId xmlns:a16="http://schemas.microsoft.com/office/drawing/2014/main" id="{66B626FF-5334-5C50-0532-DF5775D5395B}"/>
              </a:ext>
            </a:extLst>
          </p:cNvPr>
          <p:cNvSpPr/>
          <p:nvPr/>
        </p:nvSpPr>
        <p:spPr>
          <a:xfrm>
            <a:off x="3296412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A3086061-23C5-6695-FC7A-5F3CED8329FE}"/>
              </a:ext>
            </a:extLst>
          </p:cNvPr>
          <p:cNvSpPr/>
          <p:nvPr/>
        </p:nvSpPr>
        <p:spPr>
          <a:xfrm>
            <a:off x="3845051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F04C550C-83C0-BE1E-EB8C-922F65026C35}"/>
              </a:ext>
            </a:extLst>
          </p:cNvPr>
          <p:cNvSpPr/>
          <p:nvPr/>
        </p:nvSpPr>
        <p:spPr>
          <a:xfrm>
            <a:off x="4393692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21">
            <a:extLst>
              <a:ext uri="{FF2B5EF4-FFF2-40B4-BE49-F238E27FC236}">
                <a16:creationId xmlns:a16="http://schemas.microsoft.com/office/drawing/2014/main" id="{9C8B6FF4-8CE1-BE3F-B8C8-89472FDE575C}"/>
              </a:ext>
            </a:extLst>
          </p:cNvPr>
          <p:cNvSpPr/>
          <p:nvPr/>
        </p:nvSpPr>
        <p:spPr>
          <a:xfrm>
            <a:off x="4942331" y="2672421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22">
            <a:extLst>
              <a:ext uri="{FF2B5EF4-FFF2-40B4-BE49-F238E27FC236}">
                <a16:creationId xmlns:a16="http://schemas.microsoft.com/office/drawing/2014/main" id="{1B5D3371-4E9D-1AB7-C7B8-C8BC07B9A3E7}"/>
              </a:ext>
            </a:extLst>
          </p:cNvPr>
          <p:cNvSpPr/>
          <p:nvPr/>
        </p:nvSpPr>
        <p:spPr>
          <a:xfrm>
            <a:off x="5490971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B070FDA6-E4A9-5E99-253F-F5BD52109434}"/>
              </a:ext>
            </a:extLst>
          </p:cNvPr>
          <p:cNvSpPr/>
          <p:nvPr/>
        </p:nvSpPr>
        <p:spPr>
          <a:xfrm>
            <a:off x="6039611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24">
            <a:extLst>
              <a:ext uri="{FF2B5EF4-FFF2-40B4-BE49-F238E27FC236}">
                <a16:creationId xmlns:a16="http://schemas.microsoft.com/office/drawing/2014/main" id="{9436EC65-6039-3B9A-D81C-E7482DBF05EA}"/>
              </a:ext>
            </a:extLst>
          </p:cNvPr>
          <p:cNvSpPr/>
          <p:nvPr/>
        </p:nvSpPr>
        <p:spPr>
          <a:xfrm>
            <a:off x="6588252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885CFD5C-7137-9B2E-98FF-8B445EBB7385}"/>
              </a:ext>
            </a:extLst>
          </p:cNvPr>
          <p:cNvSpPr/>
          <p:nvPr/>
        </p:nvSpPr>
        <p:spPr>
          <a:xfrm>
            <a:off x="7136892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26">
            <a:extLst>
              <a:ext uri="{FF2B5EF4-FFF2-40B4-BE49-F238E27FC236}">
                <a16:creationId xmlns:a16="http://schemas.microsoft.com/office/drawing/2014/main" id="{AFB189B6-533B-5EF9-F561-7ED26C6F2861}"/>
              </a:ext>
            </a:extLst>
          </p:cNvPr>
          <p:cNvSpPr/>
          <p:nvPr/>
        </p:nvSpPr>
        <p:spPr>
          <a:xfrm>
            <a:off x="7685531" y="267242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0506E5E1-005C-570E-3036-D5A06C0013E5}"/>
              </a:ext>
            </a:extLst>
          </p:cNvPr>
          <p:cNvSpPr txBox="1"/>
          <p:nvPr/>
        </p:nvSpPr>
        <p:spPr>
          <a:xfrm>
            <a:off x="8348471" y="2603841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6F7778"/>
                </a:solidFill>
                <a:latin typeface="Segoe UI"/>
              </a:rPr>
              <a:t>0 %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4C291434-6C99-621C-B8B5-6A76C03975FD}"/>
              </a:ext>
            </a:extLst>
          </p:cNvPr>
          <p:cNvSpPr txBox="1"/>
          <p:nvPr/>
        </p:nvSpPr>
        <p:spPr>
          <a:xfrm>
            <a:off x="822960" y="2997033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02</a:t>
            </a:r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30155387-6FB2-2783-1687-CBD0962D042C}"/>
              </a:ext>
            </a:extLst>
          </p:cNvPr>
          <p:cNvSpPr/>
          <p:nvPr/>
        </p:nvSpPr>
        <p:spPr>
          <a:xfrm>
            <a:off x="2747772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30">
            <a:extLst>
              <a:ext uri="{FF2B5EF4-FFF2-40B4-BE49-F238E27FC236}">
                <a16:creationId xmlns:a16="http://schemas.microsoft.com/office/drawing/2014/main" id="{67135A04-5F8D-E79A-63BF-0A801B3B16A7}"/>
              </a:ext>
            </a:extLst>
          </p:cNvPr>
          <p:cNvSpPr/>
          <p:nvPr/>
        </p:nvSpPr>
        <p:spPr>
          <a:xfrm>
            <a:off x="3296412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31">
            <a:extLst>
              <a:ext uri="{FF2B5EF4-FFF2-40B4-BE49-F238E27FC236}">
                <a16:creationId xmlns:a16="http://schemas.microsoft.com/office/drawing/2014/main" id="{F2103CE8-2EBA-9343-D002-88750F88CC14}"/>
              </a:ext>
            </a:extLst>
          </p:cNvPr>
          <p:cNvSpPr/>
          <p:nvPr/>
        </p:nvSpPr>
        <p:spPr>
          <a:xfrm>
            <a:off x="3845051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703DD5E3-34A7-9E12-C1C8-E5624DCBE23D}"/>
              </a:ext>
            </a:extLst>
          </p:cNvPr>
          <p:cNvSpPr/>
          <p:nvPr/>
        </p:nvSpPr>
        <p:spPr>
          <a:xfrm>
            <a:off x="4393692" y="3065613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33">
            <a:extLst>
              <a:ext uri="{FF2B5EF4-FFF2-40B4-BE49-F238E27FC236}">
                <a16:creationId xmlns:a16="http://schemas.microsoft.com/office/drawing/2014/main" id="{EBCBDC6E-7BD7-6030-0108-126FC2967E89}"/>
              </a:ext>
            </a:extLst>
          </p:cNvPr>
          <p:cNvSpPr/>
          <p:nvPr/>
        </p:nvSpPr>
        <p:spPr>
          <a:xfrm>
            <a:off x="4942331" y="3065613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A38E595B-E3DC-15A0-FB33-CCC6510B49CD}"/>
              </a:ext>
            </a:extLst>
          </p:cNvPr>
          <p:cNvSpPr/>
          <p:nvPr/>
        </p:nvSpPr>
        <p:spPr>
          <a:xfrm>
            <a:off x="5490971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35">
            <a:extLst>
              <a:ext uri="{FF2B5EF4-FFF2-40B4-BE49-F238E27FC236}">
                <a16:creationId xmlns:a16="http://schemas.microsoft.com/office/drawing/2014/main" id="{82C8FC89-5DC9-B61E-0FE6-4F4BD61E4748}"/>
              </a:ext>
            </a:extLst>
          </p:cNvPr>
          <p:cNvSpPr/>
          <p:nvPr/>
        </p:nvSpPr>
        <p:spPr>
          <a:xfrm>
            <a:off x="6039611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28C4AF32-0751-3507-5CA3-FCFF39552B0E}"/>
              </a:ext>
            </a:extLst>
          </p:cNvPr>
          <p:cNvSpPr/>
          <p:nvPr/>
        </p:nvSpPr>
        <p:spPr>
          <a:xfrm>
            <a:off x="6588252" y="306561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37">
            <a:extLst>
              <a:ext uri="{FF2B5EF4-FFF2-40B4-BE49-F238E27FC236}">
                <a16:creationId xmlns:a16="http://schemas.microsoft.com/office/drawing/2014/main" id="{E860425C-AEAA-7EB1-048E-397797DEFF20}"/>
              </a:ext>
            </a:extLst>
          </p:cNvPr>
          <p:cNvSpPr/>
          <p:nvPr/>
        </p:nvSpPr>
        <p:spPr>
          <a:xfrm>
            <a:off x="7136892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38">
            <a:extLst>
              <a:ext uri="{FF2B5EF4-FFF2-40B4-BE49-F238E27FC236}">
                <a16:creationId xmlns:a16="http://schemas.microsoft.com/office/drawing/2014/main" id="{F0F3FA05-D23D-0744-B6DE-F42EE2D958E7}"/>
              </a:ext>
            </a:extLst>
          </p:cNvPr>
          <p:cNvSpPr/>
          <p:nvPr/>
        </p:nvSpPr>
        <p:spPr>
          <a:xfrm>
            <a:off x="7685531" y="306561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39">
            <a:extLst>
              <a:ext uri="{FF2B5EF4-FFF2-40B4-BE49-F238E27FC236}">
                <a16:creationId xmlns:a16="http://schemas.microsoft.com/office/drawing/2014/main" id="{160E41C9-8DDF-FEC2-1D4B-CD8E907DC126}"/>
              </a:ext>
            </a:extLst>
          </p:cNvPr>
          <p:cNvSpPr txBox="1"/>
          <p:nvPr/>
        </p:nvSpPr>
        <p:spPr>
          <a:xfrm>
            <a:off x="8348471" y="2997033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6F7778"/>
                </a:solidFill>
                <a:latin typeface="Segoe UI"/>
              </a:rPr>
              <a:t>10 %</a:t>
            </a:r>
          </a:p>
        </p:txBody>
      </p:sp>
      <p:sp>
        <p:nvSpPr>
          <p:cNvPr id="52" name="TextBox 40">
            <a:extLst>
              <a:ext uri="{FF2B5EF4-FFF2-40B4-BE49-F238E27FC236}">
                <a16:creationId xmlns:a16="http://schemas.microsoft.com/office/drawing/2014/main" id="{FA73CFF7-D9C1-659A-E288-314A3833C509}"/>
              </a:ext>
            </a:extLst>
          </p:cNvPr>
          <p:cNvSpPr txBox="1"/>
          <p:nvPr/>
        </p:nvSpPr>
        <p:spPr>
          <a:xfrm>
            <a:off x="822960" y="3390225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03</a:t>
            </a:r>
          </a:p>
        </p:txBody>
      </p:sp>
      <p:sp>
        <p:nvSpPr>
          <p:cNvPr id="53" name="Rectangle 41">
            <a:extLst>
              <a:ext uri="{FF2B5EF4-FFF2-40B4-BE49-F238E27FC236}">
                <a16:creationId xmlns:a16="http://schemas.microsoft.com/office/drawing/2014/main" id="{5AD76C39-41EB-B6F5-3C61-0328717516C0}"/>
              </a:ext>
            </a:extLst>
          </p:cNvPr>
          <p:cNvSpPr/>
          <p:nvPr/>
        </p:nvSpPr>
        <p:spPr>
          <a:xfrm>
            <a:off x="2747772" y="3458805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42">
            <a:extLst>
              <a:ext uri="{FF2B5EF4-FFF2-40B4-BE49-F238E27FC236}">
                <a16:creationId xmlns:a16="http://schemas.microsoft.com/office/drawing/2014/main" id="{FBD2C745-CB31-F59E-D664-9BEBFCA7551B}"/>
              </a:ext>
            </a:extLst>
          </p:cNvPr>
          <p:cNvSpPr/>
          <p:nvPr/>
        </p:nvSpPr>
        <p:spPr>
          <a:xfrm>
            <a:off x="3296412" y="3458805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43">
            <a:extLst>
              <a:ext uri="{FF2B5EF4-FFF2-40B4-BE49-F238E27FC236}">
                <a16:creationId xmlns:a16="http://schemas.microsoft.com/office/drawing/2014/main" id="{75D55D3F-CD99-8D9A-65F7-3ADAA9140048}"/>
              </a:ext>
            </a:extLst>
          </p:cNvPr>
          <p:cNvSpPr/>
          <p:nvPr/>
        </p:nvSpPr>
        <p:spPr>
          <a:xfrm>
            <a:off x="3845051" y="3458805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44">
            <a:extLst>
              <a:ext uri="{FF2B5EF4-FFF2-40B4-BE49-F238E27FC236}">
                <a16:creationId xmlns:a16="http://schemas.microsoft.com/office/drawing/2014/main" id="{8FC9D747-5335-904B-9A7B-BC156899643E}"/>
              </a:ext>
            </a:extLst>
          </p:cNvPr>
          <p:cNvSpPr/>
          <p:nvPr/>
        </p:nvSpPr>
        <p:spPr>
          <a:xfrm>
            <a:off x="4393692" y="3458805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45">
            <a:extLst>
              <a:ext uri="{FF2B5EF4-FFF2-40B4-BE49-F238E27FC236}">
                <a16:creationId xmlns:a16="http://schemas.microsoft.com/office/drawing/2014/main" id="{5DF522AB-CCC7-4650-B935-F18EAA3EDC34}"/>
              </a:ext>
            </a:extLst>
          </p:cNvPr>
          <p:cNvSpPr/>
          <p:nvPr/>
        </p:nvSpPr>
        <p:spPr>
          <a:xfrm>
            <a:off x="4942331" y="3458805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46">
            <a:extLst>
              <a:ext uri="{FF2B5EF4-FFF2-40B4-BE49-F238E27FC236}">
                <a16:creationId xmlns:a16="http://schemas.microsoft.com/office/drawing/2014/main" id="{12265D66-2C1F-9228-73F5-7D2239D0D160}"/>
              </a:ext>
            </a:extLst>
          </p:cNvPr>
          <p:cNvSpPr/>
          <p:nvPr/>
        </p:nvSpPr>
        <p:spPr>
          <a:xfrm>
            <a:off x="5490971" y="3458805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47">
            <a:extLst>
              <a:ext uri="{FF2B5EF4-FFF2-40B4-BE49-F238E27FC236}">
                <a16:creationId xmlns:a16="http://schemas.microsoft.com/office/drawing/2014/main" id="{4BAF48AE-BBED-1149-A11C-A224435C380E}"/>
              </a:ext>
            </a:extLst>
          </p:cNvPr>
          <p:cNvSpPr/>
          <p:nvPr/>
        </p:nvSpPr>
        <p:spPr>
          <a:xfrm>
            <a:off x="6039611" y="3458805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48">
            <a:extLst>
              <a:ext uri="{FF2B5EF4-FFF2-40B4-BE49-F238E27FC236}">
                <a16:creationId xmlns:a16="http://schemas.microsoft.com/office/drawing/2014/main" id="{163B121C-17ED-3CA4-1819-85EF773417BE}"/>
              </a:ext>
            </a:extLst>
          </p:cNvPr>
          <p:cNvSpPr/>
          <p:nvPr/>
        </p:nvSpPr>
        <p:spPr>
          <a:xfrm>
            <a:off x="6588252" y="3458805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49">
            <a:extLst>
              <a:ext uri="{FF2B5EF4-FFF2-40B4-BE49-F238E27FC236}">
                <a16:creationId xmlns:a16="http://schemas.microsoft.com/office/drawing/2014/main" id="{7B1D5D2D-1837-F537-3791-F9317B07337D}"/>
              </a:ext>
            </a:extLst>
          </p:cNvPr>
          <p:cNvSpPr/>
          <p:nvPr/>
        </p:nvSpPr>
        <p:spPr>
          <a:xfrm>
            <a:off x="7136892" y="3458805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50">
            <a:extLst>
              <a:ext uri="{FF2B5EF4-FFF2-40B4-BE49-F238E27FC236}">
                <a16:creationId xmlns:a16="http://schemas.microsoft.com/office/drawing/2014/main" id="{E96C4D76-5F48-72DE-3D47-B79A93B98A6D}"/>
              </a:ext>
            </a:extLst>
          </p:cNvPr>
          <p:cNvSpPr/>
          <p:nvPr/>
        </p:nvSpPr>
        <p:spPr>
          <a:xfrm>
            <a:off x="7685531" y="3458805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51">
            <a:extLst>
              <a:ext uri="{FF2B5EF4-FFF2-40B4-BE49-F238E27FC236}">
                <a16:creationId xmlns:a16="http://schemas.microsoft.com/office/drawing/2014/main" id="{A869096C-F87E-6491-DA8D-A465590102AA}"/>
              </a:ext>
            </a:extLst>
          </p:cNvPr>
          <p:cNvSpPr txBox="1"/>
          <p:nvPr/>
        </p:nvSpPr>
        <p:spPr>
          <a:xfrm>
            <a:off x="8348471" y="3390225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6F7778"/>
                </a:solidFill>
                <a:latin typeface="Segoe UI"/>
              </a:rPr>
              <a:t>20 %</a:t>
            </a:r>
          </a:p>
        </p:txBody>
      </p:sp>
      <p:sp>
        <p:nvSpPr>
          <p:cNvPr id="64" name="TextBox 52">
            <a:extLst>
              <a:ext uri="{FF2B5EF4-FFF2-40B4-BE49-F238E27FC236}">
                <a16:creationId xmlns:a16="http://schemas.microsoft.com/office/drawing/2014/main" id="{2EFA11F9-E75C-9C70-F491-BBBA3F798C32}"/>
              </a:ext>
            </a:extLst>
          </p:cNvPr>
          <p:cNvSpPr txBox="1"/>
          <p:nvPr/>
        </p:nvSpPr>
        <p:spPr>
          <a:xfrm>
            <a:off x="822960" y="3783417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04</a:t>
            </a:r>
          </a:p>
        </p:txBody>
      </p:sp>
      <p:sp>
        <p:nvSpPr>
          <p:cNvPr id="65" name="Rectangle 53">
            <a:extLst>
              <a:ext uri="{FF2B5EF4-FFF2-40B4-BE49-F238E27FC236}">
                <a16:creationId xmlns:a16="http://schemas.microsoft.com/office/drawing/2014/main" id="{F8475E52-9AAD-9545-E155-9BF64B689114}"/>
              </a:ext>
            </a:extLst>
          </p:cNvPr>
          <p:cNvSpPr/>
          <p:nvPr/>
        </p:nvSpPr>
        <p:spPr>
          <a:xfrm>
            <a:off x="2747772" y="3851997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54">
            <a:extLst>
              <a:ext uri="{FF2B5EF4-FFF2-40B4-BE49-F238E27FC236}">
                <a16:creationId xmlns:a16="http://schemas.microsoft.com/office/drawing/2014/main" id="{E31CBDB7-BEAF-EBF2-330F-6FBAFB4F58A0}"/>
              </a:ext>
            </a:extLst>
          </p:cNvPr>
          <p:cNvSpPr/>
          <p:nvPr/>
        </p:nvSpPr>
        <p:spPr>
          <a:xfrm>
            <a:off x="3296412" y="3851997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55">
            <a:extLst>
              <a:ext uri="{FF2B5EF4-FFF2-40B4-BE49-F238E27FC236}">
                <a16:creationId xmlns:a16="http://schemas.microsoft.com/office/drawing/2014/main" id="{BDB88AC3-9EA4-767C-D059-6583E692F699}"/>
              </a:ext>
            </a:extLst>
          </p:cNvPr>
          <p:cNvSpPr/>
          <p:nvPr/>
        </p:nvSpPr>
        <p:spPr>
          <a:xfrm>
            <a:off x="3845051" y="3851997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56">
            <a:extLst>
              <a:ext uri="{FF2B5EF4-FFF2-40B4-BE49-F238E27FC236}">
                <a16:creationId xmlns:a16="http://schemas.microsoft.com/office/drawing/2014/main" id="{EC6CCE71-BF90-52F7-4397-BE5E81BAF25E}"/>
              </a:ext>
            </a:extLst>
          </p:cNvPr>
          <p:cNvSpPr/>
          <p:nvPr/>
        </p:nvSpPr>
        <p:spPr>
          <a:xfrm>
            <a:off x="4393692" y="3851997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57">
            <a:extLst>
              <a:ext uri="{FF2B5EF4-FFF2-40B4-BE49-F238E27FC236}">
                <a16:creationId xmlns:a16="http://schemas.microsoft.com/office/drawing/2014/main" id="{6D91E5F6-D365-48C1-E849-F8BC9BE2EBD3}"/>
              </a:ext>
            </a:extLst>
          </p:cNvPr>
          <p:cNvSpPr/>
          <p:nvPr/>
        </p:nvSpPr>
        <p:spPr>
          <a:xfrm>
            <a:off x="4942331" y="3851997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58">
            <a:extLst>
              <a:ext uri="{FF2B5EF4-FFF2-40B4-BE49-F238E27FC236}">
                <a16:creationId xmlns:a16="http://schemas.microsoft.com/office/drawing/2014/main" id="{94E2A5BF-F43F-7EAD-DF51-AFF89FD73352}"/>
              </a:ext>
            </a:extLst>
          </p:cNvPr>
          <p:cNvSpPr/>
          <p:nvPr/>
        </p:nvSpPr>
        <p:spPr>
          <a:xfrm>
            <a:off x="5490971" y="3851997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59">
            <a:extLst>
              <a:ext uri="{FF2B5EF4-FFF2-40B4-BE49-F238E27FC236}">
                <a16:creationId xmlns:a16="http://schemas.microsoft.com/office/drawing/2014/main" id="{90EB5874-2B73-EC5D-4153-DF7880061461}"/>
              </a:ext>
            </a:extLst>
          </p:cNvPr>
          <p:cNvSpPr/>
          <p:nvPr/>
        </p:nvSpPr>
        <p:spPr>
          <a:xfrm>
            <a:off x="6039611" y="3851997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60">
            <a:extLst>
              <a:ext uri="{FF2B5EF4-FFF2-40B4-BE49-F238E27FC236}">
                <a16:creationId xmlns:a16="http://schemas.microsoft.com/office/drawing/2014/main" id="{ED8ACA44-CA4C-FC24-42C5-F76627D83CDD}"/>
              </a:ext>
            </a:extLst>
          </p:cNvPr>
          <p:cNvSpPr/>
          <p:nvPr/>
        </p:nvSpPr>
        <p:spPr>
          <a:xfrm>
            <a:off x="6588252" y="3851997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61">
            <a:extLst>
              <a:ext uri="{FF2B5EF4-FFF2-40B4-BE49-F238E27FC236}">
                <a16:creationId xmlns:a16="http://schemas.microsoft.com/office/drawing/2014/main" id="{77A2F008-C042-1BD7-D4F4-AFCB0B18589E}"/>
              </a:ext>
            </a:extLst>
          </p:cNvPr>
          <p:cNvSpPr/>
          <p:nvPr/>
        </p:nvSpPr>
        <p:spPr>
          <a:xfrm>
            <a:off x="7136892" y="3851997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62">
            <a:extLst>
              <a:ext uri="{FF2B5EF4-FFF2-40B4-BE49-F238E27FC236}">
                <a16:creationId xmlns:a16="http://schemas.microsoft.com/office/drawing/2014/main" id="{8E8E98D4-F90A-0A7C-1C7B-3F77C5DFDC7A}"/>
              </a:ext>
            </a:extLst>
          </p:cNvPr>
          <p:cNvSpPr/>
          <p:nvPr/>
        </p:nvSpPr>
        <p:spPr>
          <a:xfrm>
            <a:off x="7685531" y="3851997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63">
            <a:extLst>
              <a:ext uri="{FF2B5EF4-FFF2-40B4-BE49-F238E27FC236}">
                <a16:creationId xmlns:a16="http://schemas.microsoft.com/office/drawing/2014/main" id="{D6F44619-4231-4FE7-0F55-42597FD34958}"/>
              </a:ext>
            </a:extLst>
          </p:cNvPr>
          <p:cNvSpPr txBox="1"/>
          <p:nvPr/>
        </p:nvSpPr>
        <p:spPr>
          <a:xfrm>
            <a:off x="8348471" y="3783417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6F7778"/>
                </a:solidFill>
                <a:latin typeface="Segoe UI"/>
              </a:rPr>
              <a:t>25 %</a:t>
            </a:r>
          </a:p>
        </p:txBody>
      </p:sp>
      <p:sp>
        <p:nvSpPr>
          <p:cNvPr id="76" name="TextBox 64">
            <a:extLst>
              <a:ext uri="{FF2B5EF4-FFF2-40B4-BE49-F238E27FC236}">
                <a16:creationId xmlns:a16="http://schemas.microsoft.com/office/drawing/2014/main" id="{E9BCC8A1-AFDB-91F3-3EA8-50ABF50971E1}"/>
              </a:ext>
            </a:extLst>
          </p:cNvPr>
          <p:cNvSpPr txBox="1"/>
          <p:nvPr/>
        </p:nvSpPr>
        <p:spPr>
          <a:xfrm>
            <a:off x="822960" y="4176609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05</a:t>
            </a:r>
          </a:p>
        </p:txBody>
      </p:sp>
      <p:sp>
        <p:nvSpPr>
          <p:cNvPr id="77" name="Rectangle 65">
            <a:extLst>
              <a:ext uri="{FF2B5EF4-FFF2-40B4-BE49-F238E27FC236}">
                <a16:creationId xmlns:a16="http://schemas.microsoft.com/office/drawing/2014/main" id="{3B13C7B4-DA0D-C3E3-42A5-F72331D99415}"/>
              </a:ext>
            </a:extLst>
          </p:cNvPr>
          <p:cNvSpPr/>
          <p:nvPr/>
        </p:nvSpPr>
        <p:spPr>
          <a:xfrm>
            <a:off x="2747772" y="4245189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66">
            <a:extLst>
              <a:ext uri="{FF2B5EF4-FFF2-40B4-BE49-F238E27FC236}">
                <a16:creationId xmlns:a16="http://schemas.microsoft.com/office/drawing/2014/main" id="{FCD2413F-BEB4-CDF1-C805-8DF4CB68FA18}"/>
              </a:ext>
            </a:extLst>
          </p:cNvPr>
          <p:cNvSpPr/>
          <p:nvPr/>
        </p:nvSpPr>
        <p:spPr>
          <a:xfrm>
            <a:off x="3296412" y="4245189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67">
            <a:extLst>
              <a:ext uri="{FF2B5EF4-FFF2-40B4-BE49-F238E27FC236}">
                <a16:creationId xmlns:a16="http://schemas.microsoft.com/office/drawing/2014/main" id="{771FE622-245D-4A2F-FBDE-DE9D201EDCE6}"/>
              </a:ext>
            </a:extLst>
          </p:cNvPr>
          <p:cNvSpPr/>
          <p:nvPr/>
        </p:nvSpPr>
        <p:spPr>
          <a:xfrm>
            <a:off x="3845051" y="4245189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68">
            <a:extLst>
              <a:ext uri="{FF2B5EF4-FFF2-40B4-BE49-F238E27FC236}">
                <a16:creationId xmlns:a16="http://schemas.microsoft.com/office/drawing/2014/main" id="{98F9D143-CEAF-5D54-ACB7-EFC8F6006172}"/>
              </a:ext>
            </a:extLst>
          </p:cNvPr>
          <p:cNvSpPr/>
          <p:nvPr/>
        </p:nvSpPr>
        <p:spPr>
          <a:xfrm>
            <a:off x="4393692" y="4245189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69">
            <a:extLst>
              <a:ext uri="{FF2B5EF4-FFF2-40B4-BE49-F238E27FC236}">
                <a16:creationId xmlns:a16="http://schemas.microsoft.com/office/drawing/2014/main" id="{222F8F45-FEE0-D8F3-C97E-0D30898B94DB}"/>
              </a:ext>
            </a:extLst>
          </p:cNvPr>
          <p:cNvSpPr/>
          <p:nvPr/>
        </p:nvSpPr>
        <p:spPr>
          <a:xfrm>
            <a:off x="4942331" y="4245189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70">
            <a:extLst>
              <a:ext uri="{FF2B5EF4-FFF2-40B4-BE49-F238E27FC236}">
                <a16:creationId xmlns:a16="http://schemas.microsoft.com/office/drawing/2014/main" id="{3F8F6DFD-FD08-EA13-3794-15196773A8C1}"/>
              </a:ext>
            </a:extLst>
          </p:cNvPr>
          <p:cNvSpPr/>
          <p:nvPr/>
        </p:nvSpPr>
        <p:spPr>
          <a:xfrm>
            <a:off x="5490971" y="4245189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71">
            <a:extLst>
              <a:ext uri="{FF2B5EF4-FFF2-40B4-BE49-F238E27FC236}">
                <a16:creationId xmlns:a16="http://schemas.microsoft.com/office/drawing/2014/main" id="{3A2BA4BE-18C6-4628-7A24-6648085DE50F}"/>
              </a:ext>
            </a:extLst>
          </p:cNvPr>
          <p:cNvSpPr/>
          <p:nvPr/>
        </p:nvSpPr>
        <p:spPr>
          <a:xfrm>
            <a:off x="6039611" y="4245189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72">
            <a:extLst>
              <a:ext uri="{FF2B5EF4-FFF2-40B4-BE49-F238E27FC236}">
                <a16:creationId xmlns:a16="http://schemas.microsoft.com/office/drawing/2014/main" id="{CB1345A0-DDFA-DF7A-3A5B-8D2024A59B4D}"/>
              </a:ext>
            </a:extLst>
          </p:cNvPr>
          <p:cNvSpPr/>
          <p:nvPr/>
        </p:nvSpPr>
        <p:spPr>
          <a:xfrm>
            <a:off x="6588252" y="4245189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73">
            <a:extLst>
              <a:ext uri="{FF2B5EF4-FFF2-40B4-BE49-F238E27FC236}">
                <a16:creationId xmlns:a16="http://schemas.microsoft.com/office/drawing/2014/main" id="{0F7B624D-FEBA-109C-68A3-C4157A1AEFAB}"/>
              </a:ext>
            </a:extLst>
          </p:cNvPr>
          <p:cNvSpPr/>
          <p:nvPr/>
        </p:nvSpPr>
        <p:spPr>
          <a:xfrm>
            <a:off x="7136892" y="4245189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74">
            <a:extLst>
              <a:ext uri="{FF2B5EF4-FFF2-40B4-BE49-F238E27FC236}">
                <a16:creationId xmlns:a16="http://schemas.microsoft.com/office/drawing/2014/main" id="{38AD2268-E40A-B0E3-ACD0-8DB1D99BE9A3}"/>
              </a:ext>
            </a:extLst>
          </p:cNvPr>
          <p:cNvSpPr/>
          <p:nvPr/>
        </p:nvSpPr>
        <p:spPr>
          <a:xfrm>
            <a:off x="7685531" y="4245189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75">
            <a:extLst>
              <a:ext uri="{FF2B5EF4-FFF2-40B4-BE49-F238E27FC236}">
                <a16:creationId xmlns:a16="http://schemas.microsoft.com/office/drawing/2014/main" id="{8D0D139B-7E66-B964-78D9-FD8D12BCD071}"/>
              </a:ext>
            </a:extLst>
          </p:cNvPr>
          <p:cNvSpPr txBox="1"/>
          <p:nvPr/>
        </p:nvSpPr>
        <p:spPr>
          <a:xfrm>
            <a:off x="8348471" y="4176609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6F7778"/>
                </a:solidFill>
                <a:latin typeface="Segoe UI"/>
              </a:rPr>
              <a:t>35 %</a:t>
            </a:r>
          </a:p>
        </p:txBody>
      </p:sp>
      <p:sp>
        <p:nvSpPr>
          <p:cNvPr id="88" name="TextBox 76">
            <a:extLst>
              <a:ext uri="{FF2B5EF4-FFF2-40B4-BE49-F238E27FC236}">
                <a16:creationId xmlns:a16="http://schemas.microsoft.com/office/drawing/2014/main" id="{95A7ABB6-80E8-68ED-417A-25B650888CDB}"/>
              </a:ext>
            </a:extLst>
          </p:cNvPr>
          <p:cNvSpPr txBox="1"/>
          <p:nvPr/>
        </p:nvSpPr>
        <p:spPr>
          <a:xfrm>
            <a:off x="822960" y="4569801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06</a:t>
            </a:r>
          </a:p>
        </p:txBody>
      </p:sp>
      <p:sp>
        <p:nvSpPr>
          <p:cNvPr id="89" name="Rectangle 77">
            <a:extLst>
              <a:ext uri="{FF2B5EF4-FFF2-40B4-BE49-F238E27FC236}">
                <a16:creationId xmlns:a16="http://schemas.microsoft.com/office/drawing/2014/main" id="{2E71996D-227C-D45A-9B19-BA6AED58ABA7}"/>
              </a:ext>
            </a:extLst>
          </p:cNvPr>
          <p:cNvSpPr/>
          <p:nvPr/>
        </p:nvSpPr>
        <p:spPr>
          <a:xfrm>
            <a:off x="2747772" y="463838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78">
            <a:extLst>
              <a:ext uri="{FF2B5EF4-FFF2-40B4-BE49-F238E27FC236}">
                <a16:creationId xmlns:a16="http://schemas.microsoft.com/office/drawing/2014/main" id="{CB09D455-EA31-C820-31CD-0F261BBCC294}"/>
              </a:ext>
            </a:extLst>
          </p:cNvPr>
          <p:cNvSpPr/>
          <p:nvPr/>
        </p:nvSpPr>
        <p:spPr>
          <a:xfrm>
            <a:off x="3296412" y="4638381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79">
            <a:extLst>
              <a:ext uri="{FF2B5EF4-FFF2-40B4-BE49-F238E27FC236}">
                <a16:creationId xmlns:a16="http://schemas.microsoft.com/office/drawing/2014/main" id="{EBC71F05-66A8-743B-90AE-DD9551D2C2F0}"/>
              </a:ext>
            </a:extLst>
          </p:cNvPr>
          <p:cNvSpPr/>
          <p:nvPr/>
        </p:nvSpPr>
        <p:spPr>
          <a:xfrm>
            <a:off x="3845051" y="4638381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80">
            <a:extLst>
              <a:ext uri="{FF2B5EF4-FFF2-40B4-BE49-F238E27FC236}">
                <a16:creationId xmlns:a16="http://schemas.microsoft.com/office/drawing/2014/main" id="{098C6491-8E42-460A-40B8-6B2F18C79354}"/>
              </a:ext>
            </a:extLst>
          </p:cNvPr>
          <p:cNvSpPr/>
          <p:nvPr/>
        </p:nvSpPr>
        <p:spPr>
          <a:xfrm>
            <a:off x="4393692" y="4638381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81">
            <a:extLst>
              <a:ext uri="{FF2B5EF4-FFF2-40B4-BE49-F238E27FC236}">
                <a16:creationId xmlns:a16="http://schemas.microsoft.com/office/drawing/2014/main" id="{B08FB602-3461-77E5-0E88-CC57AA5A5735}"/>
              </a:ext>
            </a:extLst>
          </p:cNvPr>
          <p:cNvSpPr/>
          <p:nvPr/>
        </p:nvSpPr>
        <p:spPr>
          <a:xfrm>
            <a:off x="4942331" y="463838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82">
            <a:extLst>
              <a:ext uri="{FF2B5EF4-FFF2-40B4-BE49-F238E27FC236}">
                <a16:creationId xmlns:a16="http://schemas.microsoft.com/office/drawing/2014/main" id="{E5680C2C-9407-1FA4-EBFD-276ED33ACD29}"/>
              </a:ext>
            </a:extLst>
          </p:cNvPr>
          <p:cNvSpPr/>
          <p:nvPr/>
        </p:nvSpPr>
        <p:spPr>
          <a:xfrm>
            <a:off x="5490971" y="4638381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83">
            <a:extLst>
              <a:ext uri="{FF2B5EF4-FFF2-40B4-BE49-F238E27FC236}">
                <a16:creationId xmlns:a16="http://schemas.microsoft.com/office/drawing/2014/main" id="{B054DBE0-4D99-F732-B1BA-681CF5B1108E}"/>
              </a:ext>
            </a:extLst>
          </p:cNvPr>
          <p:cNvSpPr/>
          <p:nvPr/>
        </p:nvSpPr>
        <p:spPr>
          <a:xfrm>
            <a:off x="6039611" y="4638381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84">
            <a:extLst>
              <a:ext uri="{FF2B5EF4-FFF2-40B4-BE49-F238E27FC236}">
                <a16:creationId xmlns:a16="http://schemas.microsoft.com/office/drawing/2014/main" id="{CC4C656F-9919-ECC2-1395-C769802CE06B}"/>
              </a:ext>
            </a:extLst>
          </p:cNvPr>
          <p:cNvSpPr/>
          <p:nvPr/>
        </p:nvSpPr>
        <p:spPr>
          <a:xfrm>
            <a:off x="6588252" y="4638381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85">
            <a:extLst>
              <a:ext uri="{FF2B5EF4-FFF2-40B4-BE49-F238E27FC236}">
                <a16:creationId xmlns:a16="http://schemas.microsoft.com/office/drawing/2014/main" id="{BBE14388-5CD7-E6C3-908D-907731080D40}"/>
              </a:ext>
            </a:extLst>
          </p:cNvPr>
          <p:cNvSpPr/>
          <p:nvPr/>
        </p:nvSpPr>
        <p:spPr>
          <a:xfrm>
            <a:off x="7136892" y="4638381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86">
            <a:extLst>
              <a:ext uri="{FF2B5EF4-FFF2-40B4-BE49-F238E27FC236}">
                <a16:creationId xmlns:a16="http://schemas.microsoft.com/office/drawing/2014/main" id="{6E8A282A-D992-6647-3EDD-E3E53E19C3E1}"/>
              </a:ext>
            </a:extLst>
          </p:cNvPr>
          <p:cNvSpPr/>
          <p:nvPr/>
        </p:nvSpPr>
        <p:spPr>
          <a:xfrm>
            <a:off x="7685531" y="4638381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TextBox 87">
            <a:extLst>
              <a:ext uri="{FF2B5EF4-FFF2-40B4-BE49-F238E27FC236}">
                <a16:creationId xmlns:a16="http://schemas.microsoft.com/office/drawing/2014/main" id="{5A2C4A28-C7AF-D75E-EF69-1FFEE5AA307E}"/>
              </a:ext>
            </a:extLst>
          </p:cNvPr>
          <p:cNvSpPr txBox="1"/>
          <p:nvPr/>
        </p:nvSpPr>
        <p:spPr>
          <a:xfrm>
            <a:off x="8348471" y="4569801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17706A"/>
                </a:solidFill>
                <a:latin typeface="Segoe UI"/>
              </a:rPr>
              <a:t>45 %</a:t>
            </a:r>
          </a:p>
        </p:txBody>
      </p:sp>
      <p:sp>
        <p:nvSpPr>
          <p:cNvPr id="100" name="TextBox 88">
            <a:extLst>
              <a:ext uri="{FF2B5EF4-FFF2-40B4-BE49-F238E27FC236}">
                <a16:creationId xmlns:a16="http://schemas.microsoft.com/office/drawing/2014/main" id="{C444544D-75CA-876B-B2AA-62C11903D46A}"/>
              </a:ext>
            </a:extLst>
          </p:cNvPr>
          <p:cNvSpPr txBox="1"/>
          <p:nvPr/>
        </p:nvSpPr>
        <p:spPr>
          <a:xfrm>
            <a:off x="822960" y="4962993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07</a:t>
            </a:r>
          </a:p>
        </p:txBody>
      </p:sp>
      <p:sp>
        <p:nvSpPr>
          <p:cNvPr id="101" name="Rectangle 89">
            <a:extLst>
              <a:ext uri="{FF2B5EF4-FFF2-40B4-BE49-F238E27FC236}">
                <a16:creationId xmlns:a16="http://schemas.microsoft.com/office/drawing/2014/main" id="{9CC1F657-0658-02A0-C086-B84160667E15}"/>
              </a:ext>
            </a:extLst>
          </p:cNvPr>
          <p:cNvSpPr/>
          <p:nvPr/>
        </p:nvSpPr>
        <p:spPr>
          <a:xfrm>
            <a:off x="2747772" y="503157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90">
            <a:extLst>
              <a:ext uri="{FF2B5EF4-FFF2-40B4-BE49-F238E27FC236}">
                <a16:creationId xmlns:a16="http://schemas.microsoft.com/office/drawing/2014/main" id="{20C5C9BB-CFA6-A31C-724E-721D4969B0FF}"/>
              </a:ext>
            </a:extLst>
          </p:cNvPr>
          <p:cNvSpPr/>
          <p:nvPr/>
        </p:nvSpPr>
        <p:spPr>
          <a:xfrm>
            <a:off x="3296412" y="503157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91">
            <a:extLst>
              <a:ext uri="{FF2B5EF4-FFF2-40B4-BE49-F238E27FC236}">
                <a16:creationId xmlns:a16="http://schemas.microsoft.com/office/drawing/2014/main" id="{1CFD616A-11B4-DD76-13AC-250A48AB1F71}"/>
              </a:ext>
            </a:extLst>
          </p:cNvPr>
          <p:cNvSpPr/>
          <p:nvPr/>
        </p:nvSpPr>
        <p:spPr>
          <a:xfrm>
            <a:off x="3845051" y="503157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92">
            <a:extLst>
              <a:ext uri="{FF2B5EF4-FFF2-40B4-BE49-F238E27FC236}">
                <a16:creationId xmlns:a16="http://schemas.microsoft.com/office/drawing/2014/main" id="{F79324DB-976E-B6F2-6124-8E8DB5D317F4}"/>
              </a:ext>
            </a:extLst>
          </p:cNvPr>
          <p:cNvSpPr/>
          <p:nvPr/>
        </p:nvSpPr>
        <p:spPr>
          <a:xfrm>
            <a:off x="4393692" y="5031573"/>
            <a:ext cx="448056" cy="25603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93">
            <a:extLst>
              <a:ext uri="{FF2B5EF4-FFF2-40B4-BE49-F238E27FC236}">
                <a16:creationId xmlns:a16="http://schemas.microsoft.com/office/drawing/2014/main" id="{7D1C556A-5398-E1F7-E00C-264C02670BE8}"/>
              </a:ext>
            </a:extLst>
          </p:cNvPr>
          <p:cNvSpPr/>
          <p:nvPr/>
        </p:nvSpPr>
        <p:spPr>
          <a:xfrm>
            <a:off x="4942331" y="5031573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94">
            <a:extLst>
              <a:ext uri="{FF2B5EF4-FFF2-40B4-BE49-F238E27FC236}">
                <a16:creationId xmlns:a16="http://schemas.microsoft.com/office/drawing/2014/main" id="{15F7C97F-EEF9-70DE-CDAE-973EA07C52F4}"/>
              </a:ext>
            </a:extLst>
          </p:cNvPr>
          <p:cNvSpPr/>
          <p:nvPr/>
        </p:nvSpPr>
        <p:spPr>
          <a:xfrm>
            <a:off x="5490971" y="5031573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95">
            <a:extLst>
              <a:ext uri="{FF2B5EF4-FFF2-40B4-BE49-F238E27FC236}">
                <a16:creationId xmlns:a16="http://schemas.microsoft.com/office/drawing/2014/main" id="{1CC9B9FF-B3E2-19D5-5703-7758A2C982EC}"/>
              </a:ext>
            </a:extLst>
          </p:cNvPr>
          <p:cNvSpPr/>
          <p:nvPr/>
        </p:nvSpPr>
        <p:spPr>
          <a:xfrm>
            <a:off x="6039611" y="5031573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96">
            <a:extLst>
              <a:ext uri="{FF2B5EF4-FFF2-40B4-BE49-F238E27FC236}">
                <a16:creationId xmlns:a16="http://schemas.microsoft.com/office/drawing/2014/main" id="{06911D43-7C1D-F26F-2FBE-37D75B853FB2}"/>
              </a:ext>
            </a:extLst>
          </p:cNvPr>
          <p:cNvSpPr/>
          <p:nvPr/>
        </p:nvSpPr>
        <p:spPr>
          <a:xfrm>
            <a:off x="6588252" y="503157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97">
            <a:extLst>
              <a:ext uri="{FF2B5EF4-FFF2-40B4-BE49-F238E27FC236}">
                <a16:creationId xmlns:a16="http://schemas.microsoft.com/office/drawing/2014/main" id="{67C8659F-C32D-C85F-C7DA-F41DC7D3C998}"/>
              </a:ext>
            </a:extLst>
          </p:cNvPr>
          <p:cNvSpPr/>
          <p:nvPr/>
        </p:nvSpPr>
        <p:spPr>
          <a:xfrm>
            <a:off x="7136892" y="503157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98">
            <a:extLst>
              <a:ext uri="{FF2B5EF4-FFF2-40B4-BE49-F238E27FC236}">
                <a16:creationId xmlns:a16="http://schemas.microsoft.com/office/drawing/2014/main" id="{3537908C-90B2-2BD6-2DA7-8A934319F0B5}"/>
              </a:ext>
            </a:extLst>
          </p:cNvPr>
          <p:cNvSpPr/>
          <p:nvPr/>
        </p:nvSpPr>
        <p:spPr>
          <a:xfrm>
            <a:off x="7685531" y="5031573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TextBox 99">
            <a:extLst>
              <a:ext uri="{FF2B5EF4-FFF2-40B4-BE49-F238E27FC236}">
                <a16:creationId xmlns:a16="http://schemas.microsoft.com/office/drawing/2014/main" id="{407F629A-B5A0-A646-34B5-2AFFEA1722E8}"/>
              </a:ext>
            </a:extLst>
          </p:cNvPr>
          <p:cNvSpPr txBox="1"/>
          <p:nvPr/>
        </p:nvSpPr>
        <p:spPr>
          <a:xfrm>
            <a:off x="8348471" y="4962993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17706A"/>
                </a:solidFill>
                <a:latin typeface="Segoe UI"/>
              </a:rPr>
              <a:t>65 %</a:t>
            </a:r>
          </a:p>
        </p:txBody>
      </p:sp>
      <p:sp>
        <p:nvSpPr>
          <p:cNvPr id="112" name="TextBox 100">
            <a:extLst>
              <a:ext uri="{FF2B5EF4-FFF2-40B4-BE49-F238E27FC236}">
                <a16:creationId xmlns:a16="http://schemas.microsoft.com/office/drawing/2014/main" id="{F793155C-5578-9365-13B7-48F8CEABCD29}"/>
              </a:ext>
            </a:extLst>
          </p:cNvPr>
          <p:cNvSpPr txBox="1"/>
          <p:nvPr/>
        </p:nvSpPr>
        <p:spPr>
          <a:xfrm>
            <a:off x="822960" y="5356185"/>
            <a:ext cx="173736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>
                <a:solidFill>
                  <a:srgbClr val="14232E"/>
                </a:solidFill>
                <a:latin typeface="Segoe UI"/>
              </a:rPr>
              <a:t>Lernende 08</a:t>
            </a:r>
          </a:p>
        </p:txBody>
      </p:sp>
      <p:sp>
        <p:nvSpPr>
          <p:cNvPr id="113" name="Rectangle 101">
            <a:extLst>
              <a:ext uri="{FF2B5EF4-FFF2-40B4-BE49-F238E27FC236}">
                <a16:creationId xmlns:a16="http://schemas.microsoft.com/office/drawing/2014/main" id="{EA0DD16E-97ED-10CD-4598-A3458A20C4FE}"/>
              </a:ext>
            </a:extLst>
          </p:cNvPr>
          <p:cNvSpPr/>
          <p:nvPr/>
        </p:nvSpPr>
        <p:spPr>
          <a:xfrm>
            <a:off x="2747772" y="5424765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02">
            <a:extLst>
              <a:ext uri="{FF2B5EF4-FFF2-40B4-BE49-F238E27FC236}">
                <a16:creationId xmlns:a16="http://schemas.microsoft.com/office/drawing/2014/main" id="{CCE88BB7-BEBE-62CB-99ED-89A454C2394E}"/>
              </a:ext>
            </a:extLst>
          </p:cNvPr>
          <p:cNvSpPr/>
          <p:nvPr/>
        </p:nvSpPr>
        <p:spPr>
          <a:xfrm>
            <a:off x="3296412" y="5424765"/>
            <a:ext cx="448056" cy="256032"/>
          </a:xfrm>
          <a:prstGeom prst="rect">
            <a:avLst/>
          </a:prstGeom>
          <a:solidFill>
            <a:srgbClr val="177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03">
            <a:extLst>
              <a:ext uri="{FF2B5EF4-FFF2-40B4-BE49-F238E27FC236}">
                <a16:creationId xmlns:a16="http://schemas.microsoft.com/office/drawing/2014/main" id="{BFBFCCB5-695E-EF19-215B-C5E2F07E0B22}"/>
              </a:ext>
            </a:extLst>
          </p:cNvPr>
          <p:cNvSpPr/>
          <p:nvPr/>
        </p:nvSpPr>
        <p:spPr>
          <a:xfrm>
            <a:off x="3845051" y="5424765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ectangle 104">
            <a:extLst>
              <a:ext uri="{FF2B5EF4-FFF2-40B4-BE49-F238E27FC236}">
                <a16:creationId xmlns:a16="http://schemas.microsoft.com/office/drawing/2014/main" id="{EF53EBFE-9214-543A-9E59-9EF63B638837}"/>
              </a:ext>
            </a:extLst>
          </p:cNvPr>
          <p:cNvSpPr/>
          <p:nvPr/>
        </p:nvSpPr>
        <p:spPr>
          <a:xfrm>
            <a:off x="4393692" y="5424765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Rectangle 105">
            <a:extLst>
              <a:ext uri="{FF2B5EF4-FFF2-40B4-BE49-F238E27FC236}">
                <a16:creationId xmlns:a16="http://schemas.microsoft.com/office/drawing/2014/main" id="{33E80CCF-3D1B-3E67-2DE3-CCB362982769}"/>
              </a:ext>
            </a:extLst>
          </p:cNvPr>
          <p:cNvSpPr/>
          <p:nvPr/>
        </p:nvSpPr>
        <p:spPr>
          <a:xfrm>
            <a:off x="4942331" y="5424765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106">
            <a:extLst>
              <a:ext uri="{FF2B5EF4-FFF2-40B4-BE49-F238E27FC236}">
                <a16:creationId xmlns:a16="http://schemas.microsoft.com/office/drawing/2014/main" id="{229C7D40-94E1-4790-0875-CB418AB3D0B4}"/>
              </a:ext>
            </a:extLst>
          </p:cNvPr>
          <p:cNvSpPr/>
          <p:nvPr/>
        </p:nvSpPr>
        <p:spPr>
          <a:xfrm>
            <a:off x="5490971" y="5424765"/>
            <a:ext cx="448056" cy="25603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Rectangle 107">
            <a:extLst>
              <a:ext uri="{FF2B5EF4-FFF2-40B4-BE49-F238E27FC236}">
                <a16:creationId xmlns:a16="http://schemas.microsoft.com/office/drawing/2014/main" id="{D69B511A-EE01-E584-F685-A6BD0B0244A1}"/>
              </a:ext>
            </a:extLst>
          </p:cNvPr>
          <p:cNvSpPr/>
          <p:nvPr/>
        </p:nvSpPr>
        <p:spPr>
          <a:xfrm>
            <a:off x="6039611" y="5424765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08">
            <a:extLst>
              <a:ext uri="{FF2B5EF4-FFF2-40B4-BE49-F238E27FC236}">
                <a16:creationId xmlns:a16="http://schemas.microsoft.com/office/drawing/2014/main" id="{5FA908D5-A461-D706-1BEB-BD22E8F7242D}"/>
              </a:ext>
            </a:extLst>
          </p:cNvPr>
          <p:cNvSpPr/>
          <p:nvPr/>
        </p:nvSpPr>
        <p:spPr>
          <a:xfrm>
            <a:off x="6588252" y="5424765"/>
            <a:ext cx="448056" cy="25603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Rectangle 109">
            <a:extLst>
              <a:ext uri="{FF2B5EF4-FFF2-40B4-BE49-F238E27FC236}">
                <a16:creationId xmlns:a16="http://schemas.microsoft.com/office/drawing/2014/main" id="{65FD85B8-7972-3293-D402-FE8026E5FB9E}"/>
              </a:ext>
            </a:extLst>
          </p:cNvPr>
          <p:cNvSpPr/>
          <p:nvPr/>
        </p:nvSpPr>
        <p:spPr>
          <a:xfrm>
            <a:off x="7136892" y="5424765"/>
            <a:ext cx="448056" cy="256032"/>
          </a:xfrm>
          <a:prstGeom prst="rect">
            <a:avLst/>
          </a:prstGeom>
          <a:solidFill>
            <a:srgbClr val="177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Rectangle 110">
            <a:extLst>
              <a:ext uri="{FF2B5EF4-FFF2-40B4-BE49-F238E27FC236}">
                <a16:creationId xmlns:a16="http://schemas.microsoft.com/office/drawing/2014/main" id="{1BDA3B87-EC74-3EF5-F1D9-902BA12ACB21}"/>
              </a:ext>
            </a:extLst>
          </p:cNvPr>
          <p:cNvSpPr/>
          <p:nvPr/>
        </p:nvSpPr>
        <p:spPr>
          <a:xfrm>
            <a:off x="7685531" y="5424765"/>
            <a:ext cx="448056" cy="256032"/>
          </a:xfrm>
          <a:prstGeom prst="rect">
            <a:avLst/>
          </a:prstGeom>
          <a:solidFill>
            <a:srgbClr val="177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TextBox 111">
            <a:extLst>
              <a:ext uri="{FF2B5EF4-FFF2-40B4-BE49-F238E27FC236}">
                <a16:creationId xmlns:a16="http://schemas.microsoft.com/office/drawing/2014/main" id="{071A6030-B923-ED6A-25BD-192568B92B46}"/>
              </a:ext>
            </a:extLst>
          </p:cNvPr>
          <p:cNvSpPr txBox="1"/>
          <p:nvPr/>
        </p:nvSpPr>
        <p:spPr>
          <a:xfrm>
            <a:off x="8348471" y="5356185"/>
            <a:ext cx="960120" cy="3931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200" b="1">
                <a:solidFill>
                  <a:srgbClr val="17706A"/>
                </a:solidFill>
                <a:latin typeface="Segoe UI"/>
              </a:rPr>
              <a:t>85 %</a:t>
            </a:r>
          </a:p>
        </p:txBody>
      </p:sp>
      <p:sp>
        <p:nvSpPr>
          <p:cNvPr id="124" name="Rectangle 112">
            <a:extLst>
              <a:ext uri="{FF2B5EF4-FFF2-40B4-BE49-F238E27FC236}">
                <a16:creationId xmlns:a16="http://schemas.microsoft.com/office/drawing/2014/main" id="{6046F08F-A47E-26D8-3FA6-779AA2972B30}"/>
              </a:ext>
            </a:extLst>
          </p:cNvPr>
          <p:cNvSpPr/>
          <p:nvPr/>
        </p:nvSpPr>
        <p:spPr>
          <a:xfrm>
            <a:off x="822960" y="5987120"/>
            <a:ext cx="164592" cy="164592"/>
          </a:xfrm>
          <a:prstGeom prst="rect">
            <a:avLst/>
          </a:prstGeom>
          <a:solidFill>
            <a:srgbClr val="E5E2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13">
            <a:extLst>
              <a:ext uri="{FF2B5EF4-FFF2-40B4-BE49-F238E27FC236}">
                <a16:creationId xmlns:a16="http://schemas.microsoft.com/office/drawing/2014/main" id="{30057FDF-CFA8-BC90-1098-58EA01F0DF00}"/>
              </a:ext>
            </a:extLst>
          </p:cNvPr>
          <p:cNvSpPr txBox="1"/>
          <p:nvPr/>
        </p:nvSpPr>
        <p:spPr>
          <a:xfrm>
            <a:off x="1060704" y="5941401"/>
            <a:ext cx="1024128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000">
                <a:solidFill>
                  <a:srgbClr val="6F7778"/>
                </a:solidFill>
                <a:latin typeface="Segoe UI"/>
              </a:rPr>
              <a:t>kein Wert</a:t>
            </a:r>
          </a:p>
        </p:txBody>
      </p:sp>
      <p:sp>
        <p:nvSpPr>
          <p:cNvPr id="126" name="Rectangle 114">
            <a:extLst>
              <a:ext uri="{FF2B5EF4-FFF2-40B4-BE49-F238E27FC236}">
                <a16:creationId xmlns:a16="http://schemas.microsoft.com/office/drawing/2014/main" id="{4A034DB1-0294-F1AA-6E83-53282E0787FC}"/>
              </a:ext>
            </a:extLst>
          </p:cNvPr>
          <p:cNvSpPr/>
          <p:nvPr/>
        </p:nvSpPr>
        <p:spPr>
          <a:xfrm>
            <a:off x="2103120" y="5987120"/>
            <a:ext cx="164592" cy="164592"/>
          </a:xfrm>
          <a:prstGeom prst="rect">
            <a:avLst/>
          </a:prstGeom>
          <a:solidFill>
            <a:srgbClr val="E7A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TextBox 115">
            <a:extLst>
              <a:ext uri="{FF2B5EF4-FFF2-40B4-BE49-F238E27FC236}">
                <a16:creationId xmlns:a16="http://schemas.microsoft.com/office/drawing/2014/main" id="{71344055-AF26-0441-5A62-88194F22C624}"/>
              </a:ext>
            </a:extLst>
          </p:cNvPr>
          <p:cNvSpPr txBox="1"/>
          <p:nvPr/>
        </p:nvSpPr>
        <p:spPr>
          <a:xfrm>
            <a:off x="2340863" y="5941401"/>
            <a:ext cx="1024128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000">
                <a:solidFill>
                  <a:srgbClr val="6F7778"/>
                </a:solidFill>
                <a:latin typeface="Segoe UI"/>
              </a:rPr>
              <a:t>niedrig</a:t>
            </a:r>
          </a:p>
        </p:txBody>
      </p:sp>
      <p:sp>
        <p:nvSpPr>
          <p:cNvPr id="128" name="Rectangle 116">
            <a:extLst>
              <a:ext uri="{FF2B5EF4-FFF2-40B4-BE49-F238E27FC236}">
                <a16:creationId xmlns:a16="http://schemas.microsoft.com/office/drawing/2014/main" id="{651FC57E-C0E4-F775-B24E-324DD647F946}"/>
              </a:ext>
            </a:extLst>
          </p:cNvPr>
          <p:cNvSpPr/>
          <p:nvPr/>
        </p:nvSpPr>
        <p:spPr>
          <a:xfrm>
            <a:off x="3383279" y="5987120"/>
            <a:ext cx="164592" cy="164592"/>
          </a:xfrm>
          <a:prstGeom prst="rect">
            <a:avLst/>
          </a:prstGeom>
          <a:solidFill>
            <a:srgbClr val="5FD1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17">
            <a:extLst>
              <a:ext uri="{FF2B5EF4-FFF2-40B4-BE49-F238E27FC236}">
                <a16:creationId xmlns:a16="http://schemas.microsoft.com/office/drawing/2014/main" id="{4CEF6DB6-EB52-DE7B-24BD-A1085770025E}"/>
              </a:ext>
            </a:extLst>
          </p:cNvPr>
          <p:cNvSpPr txBox="1"/>
          <p:nvPr/>
        </p:nvSpPr>
        <p:spPr>
          <a:xfrm>
            <a:off x="3621024" y="5941401"/>
            <a:ext cx="1024128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000">
                <a:solidFill>
                  <a:srgbClr val="6F7778"/>
                </a:solidFill>
                <a:latin typeface="Segoe UI"/>
              </a:rPr>
              <a:t>mittel</a:t>
            </a:r>
          </a:p>
        </p:txBody>
      </p:sp>
      <p:sp>
        <p:nvSpPr>
          <p:cNvPr id="130" name="Rectangle 118">
            <a:extLst>
              <a:ext uri="{FF2B5EF4-FFF2-40B4-BE49-F238E27FC236}">
                <a16:creationId xmlns:a16="http://schemas.microsoft.com/office/drawing/2014/main" id="{7A55CD4E-7EB0-1F41-DA86-2F4CFB681ADE}"/>
              </a:ext>
            </a:extLst>
          </p:cNvPr>
          <p:cNvSpPr/>
          <p:nvPr/>
        </p:nvSpPr>
        <p:spPr>
          <a:xfrm>
            <a:off x="4663440" y="5987120"/>
            <a:ext cx="164592" cy="164592"/>
          </a:xfrm>
          <a:prstGeom prst="rect">
            <a:avLst/>
          </a:prstGeom>
          <a:solidFill>
            <a:srgbClr val="177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1" name="TextBox 119">
            <a:extLst>
              <a:ext uri="{FF2B5EF4-FFF2-40B4-BE49-F238E27FC236}">
                <a16:creationId xmlns:a16="http://schemas.microsoft.com/office/drawing/2014/main" id="{5CA50EBD-08F6-3E86-9D75-A59D2AEB5F3C}"/>
              </a:ext>
            </a:extLst>
          </p:cNvPr>
          <p:cNvSpPr txBox="1"/>
          <p:nvPr/>
        </p:nvSpPr>
        <p:spPr>
          <a:xfrm>
            <a:off x="4901183" y="5941401"/>
            <a:ext cx="1024128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000">
                <a:solidFill>
                  <a:srgbClr val="6F7778"/>
                </a:solidFill>
                <a:latin typeface="Segoe UI"/>
              </a:rPr>
              <a:t>hoch</a:t>
            </a:r>
          </a:p>
        </p:txBody>
      </p:sp>
      <p:sp>
        <p:nvSpPr>
          <p:cNvPr id="132" name="TextBox 120">
            <a:extLst>
              <a:ext uri="{FF2B5EF4-FFF2-40B4-BE49-F238E27FC236}">
                <a16:creationId xmlns:a16="http://schemas.microsoft.com/office/drawing/2014/main" id="{BEED1E1E-D038-91FC-5CED-BA737F3E10F3}"/>
              </a:ext>
            </a:extLst>
          </p:cNvPr>
          <p:cNvSpPr txBox="1"/>
          <p:nvPr/>
        </p:nvSpPr>
        <p:spPr>
          <a:xfrm>
            <a:off x="7452360" y="5895681"/>
            <a:ext cx="306324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100" b="1">
                <a:solidFill>
                  <a:srgbClr val="B4531A"/>
                </a:solidFill>
                <a:latin typeface="Segoe UI"/>
              </a:rPr>
              <a:t>Muster erkennen – nicht Lernende ranken</a:t>
            </a:r>
          </a:p>
        </p:txBody>
      </p:sp>
      <p:grpSp>
        <p:nvGrpSpPr>
          <p:cNvPr id="133" name="Gruppieren 132">
            <a:extLst>
              <a:ext uri="{FF2B5EF4-FFF2-40B4-BE49-F238E27FC236}">
                <a16:creationId xmlns:a16="http://schemas.microsoft.com/office/drawing/2014/main" id="{F741C5BC-8ECA-8751-3B5A-3A324F5DB4C7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34" name="Freeform 8">
              <a:extLst>
                <a:ext uri="{FF2B5EF4-FFF2-40B4-BE49-F238E27FC236}">
                  <a16:creationId xmlns:a16="http://schemas.microsoft.com/office/drawing/2014/main" id="{536A1F84-70BD-C128-1520-A73DE5DF9C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35" name="Freeform 9">
              <a:extLst>
                <a:ext uri="{FF2B5EF4-FFF2-40B4-BE49-F238E27FC236}">
                  <a16:creationId xmlns:a16="http://schemas.microsoft.com/office/drawing/2014/main" id="{21C57480-5A27-99B9-AA4B-A3C95C313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80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Schulentwicklung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lang="de-DE" dirty="0"/>
              <a:t>Drei Säulen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Schulentwicklungspläne</a:t>
            </a:r>
            <a:r>
              <a:rPr sz="2000" dirty="0"/>
              <a:t> an </a:t>
            </a:r>
            <a:r>
              <a:rPr sz="2000" dirty="0" err="1"/>
              <a:t>wenigen</a:t>
            </a:r>
            <a:r>
              <a:rPr sz="2000" dirty="0"/>
              <a:t> </a:t>
            </a:r>
            <a:r>
              <a:rPr sz="2000" dirty="0" err="1"/>
              <a:t>überprüfbaren</a:t>
            </a:r>
            <a:r>
              <a:rPr sz="2000" dirty="0"/>
              <a:t> Zielen </a:t>
            </a:r>
            <a:r>
              <a:rPr sz="2000" dirty="0" err="1"/>
              <a:t>ausrichten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Daten aus Lernstandserhebungen, Evaluation und Befragungen bündeln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Fachteams und Schulleitungen mit Zeit und Beratung ausstatten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4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1646C0B-4F78-598D-AD38-B89CAB936C13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028569C-EC54-4602-7EA7-8D794DF12B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C835719C-6D35-F76B-9919-C27EBFD683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82402C72-AF57-3795-5A7B-E9BBA52C518C}"/>
              </a:ext>
            </a:extLst>
          </p:cNvPr>
          <p:cNvSpPr txBox="1"/>
          <p:nvPr/>
        </p:nvSpPr>
        <p:spPr>
          <a:xfrm>
            <a:off x="4076241" y="6086332"/>
            <a:ext cx="6117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75000"/>
                  </a:schemeClr>
                </a:solidFill>
              </a:rPr>
              <a:t>Demo-Dashboard: </a:t>
            </a:r>
            <a:r>
              <a:rPr lang="de-DE" sz="1200" dirty="0" err="1">
                <a:solidFill>
                  <a:schemeClr val="bg1">
                    <a:lumMod val="75000"/>
                  </a:schemeClr>
                </a:solidFill>
                <a:hlinkClick r:id="rId3"/>
              </a:rPr>
              <a:t>file</a:t>
            </a:r>
            <a:r>
              <a:rPr lang="de-DE" sz="1200" dirty="0">
                <a:solidFill>
                  <a:schemeClr val="bg1">
                    <a:lumMod val="75000"/>
                  </a:schemeClr>
                </a:solidFill>
                <a:hlinkClick r:id="rId3"/>
              </a:rPr>
              <a:t>:///Users/</a:t>
            </a:r>
            <a:r>
              <a:rPr lang="de-DE" sz="1200" dirty="0" err="1">
                <a:solidFill>
                  <a:schemeClr val="bg1">
                    <a:lumMod val="75000"/>
                  </a:schemeClr>
                </a:solidFill>
                <a:hlinkClick r:id="rId3"/>
              </a:rPr>
              <a:t>olafkoller</a:t>
            </a:r>
            <a:r>
              <a:rPr lang="de-DE" sz="1200" dirty="0">
                <a:solidFill>
                  <a:schemeClr val="bg1">
                    <a:lumMod val="75000"/>
                  </a:schemeClr>
                </a:solidFill>
                <a:hlinkClick r:id="rId3"/>
              </a:rPr>
              <a:t>/Downloads/</a:t>
            </a:r>
            <a:r>
              <a:rPr lang="de-DE" sz="1200" dirty="0" err="1">
                <a:solidFill>
                  <a:schemeClr val="bg1">
                    <a:lumMod val="75000"/>
                  </a:schemeClr>
                </a:solidFill>
                <a:hlinkClick r:id="rId3"/>
              </a:rPr>
              <a:t>schulleitungs_dashboard_erweitert.html</a:t>
            </a:r>
            <a:endParaRPr lang="de-DE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Schulaufsicht neu denken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Controlling UND Unterstützung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Fokussierte</a:t>
            </a:r>
            <a:r>
              <a:rPr sz="2000" dirty="0"/>
              <a:t> </a:t>
            </a:r>
            <a:r>
              <a:rPr sz="2000" dirty="0" err="1"/>
              <a:t>Qualitätsindikatoren</a:t>
            </a:r>
            <a:r>
              <a:rPr sz="2000" dirty="0"/>
              <a:t> und </a:t>
            </a:r>
            <a:r>
              <a:rPr sz="2000" dirty="0" err="1"/>
              <a:t>kontextualisierte</a:t>
            </a:r>
            <a:r>
              <a:rPr sz="2000" dirty="0"/>
              <a:t> </a:t>
            </a:r>
            <a:r>
              <a:rPr sz="2000" dirty="0" err="1"/>
              <a:t>Rückmeldungen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Jährliche datengestützte Dialoge und Zielvereinbarungen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Anlassbezogene Evaluation, gezielte Fachberatung und Schulentwicklungsfonds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5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012F96F-6760-06CC-C04B-02CE69DCF884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2BF12B0-283A-EC98-9D4F-BC3A8A0FD3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5E35685-36C1-C986-EE32-3DA2A90F59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Landesinstitute als Scharnier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Zwischen Evidenz, Professionalisierung und Praxis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 err="1"/>
              <a:t>Diagnostik</a:t>
            </a:r>
            <a:r>
              <a:rPr sz="2000" dirty="0"/>
              <a:t> und </a:t>
            </a:r>
            <a:r>
              <a:rPr sz="2000" dirty="0" err="1"/>
              <a:t>Datenrückmeldungen</a:t>
            </a:r>
            <a:r>
              <a:rPr sz="2000" dirty="0"/>
              <a:t> </a:t>
            </a:r>
            <a:r>
              <a:rPr sz="2000" dirty="0" err="1"/>
              <a:t>didaktisch</a:t>
            </a:r>
            <a:r>
              <a:rPr sz="2000" dirty="0"/>
              <a:t> </a:t>
            </a:r>
            <a:r>
              <a:rPr sz="2000" dirty="0" err="1"/>
              <a:t>anschlussfähig</a:t>
            </a:r>
            <a:r>
              <a:rPr sz="2000" dirty="0"/>
              <a:t> </a:t>
            </a:r>
            <a:r>
              <a:rPr sz="2000" dirty="0" err="1"/>
              <a:t>machen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Fachbezogene Fortbildung, Coaching und Materialien bereitstellen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Wissenschaft, Schulaufsicht und Schulpraxis systematisch vernetzen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6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406C8E5-7C95-99E0-D01B-03D857CA398D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0AF5BD4-18C0-06A6-3494-3DB237A390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BC0AB809-4ED9-66B5-0065-134FF2EFF7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61011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rPr dirty="0" err="1"/>
              <a:t>Fünf</a:t>
            </a:r>
            <a:r>
              <a:rPr dirty="0"/>
              <a:t> </a:t>
            </a:r>
            <a:r>
              <a:rPr dirty="0" err="1"/>
              <a:t>Prioritäten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337225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dirty="0"/>
              <a:t>Was die Länder </a:t>
            </a:r>
            <a:r>
              <a:rPr lang="de-DE" dirty="0"/>
              <a:t>zeitnah</a:t>
            </a:r>
            <a:r>
              <a:rPr dirty="0"/>
              <a:t> </a:t>
            </a:r>
            <a:r>
              <a:rPr dirty="0" err="1"/>
              <a:t>entscheiden</a:t>
            </a:r>
            <a:r>
              <a:rPr dirty="0"/>
              <a:t> </a:t>
            </a:r>
            <a:r>
              <a:rPr dirty="0" err="1"/>
              <a:t>sollten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76656" y="1851270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979286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/>
              <a:t>1 · </a:t>
            </a:r>
            <a:r>
              <a:rPr sz="2000" dirty="0" err="1"/>
              <a:t>Kohärentes</a:t>
            </a:r>
            <a:r>
              <a:rPr sz="2000" dirty="0"/>
              <a:t> </a:t>
            </a:r>
            <a:r>
              <a:rPr sz="2000" dirty="0" err="1"/>
              <a:t>Lernstands</a:t>
            </a:r>
            <a:r>
              <a:rPr sz="2000" dirty="0"/>
              <a:t>- und </a:t>
            </a:r>
            <a:r>
              <a:rPr sz="2000" dirty="0" err="1"/>
              <a:t>Verlaufsmonitoring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676656" y="2802246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2930261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2 · Diagnosegeleitete Förderung mit evidenzbasierten Materialien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375322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388123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3 · Verbindliche Qualifizierung von Lehrkräften und Schulleitungen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470419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4832214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4 · Leistungsfähige Landesinstitute und Fachberatung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6656" y="565517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2688" y="578319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5 · Datengestützte Zielvereinbarungen mit klaren Schutzregeln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6617166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SWK-</a:t>
            </a:r>
            <a:r>
              <a:rPr dirty="0" err="1"/>
              <a:t>Gutachten</a:t>
            </a:r>
            <a:r>
              <a:rPr dirty="0"/>
              <a:t> 2026  ·  Olaf Köller  ·  BAG </a:t>
            </a:r>
            <a:r>
              <a:rPr dirty="0" err="1"/>
              <a:t>Bildung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11018520" y="6598878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7</a:t>
            </a:r>
            <a:endParaRPr dirty="0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DF3BF495-6E49-AD56-D3D7-E2FCA1CCB008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9E0F519-2CC7-EB33-D266-3734A05B19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509031CE-0B7B-DD0C-D404-62303A1C03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Bund und Länder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dirty="0" err="1"/>
              <a:t>Gemeinsame</a:t>
            </a:r>
            <a:r>
              <a:rPr dirty="0"/>
              <a:t> </a:t>
            </a:r>
            <a:r>
              <a:rPr dirty="0" err="1"/>
              <a:t>Infrastruktur</a:t>
            </a:r>
            <a:r>
              <a:rPr dirty="0"/>
              <a:t> – </a:t>
            </a:r>
            <a:r>
              <a:rPr dirty="0" err="1"/>
              <a:t>klare</a:t>
            </a:r>
            <a:r>
              <a:rPr dirty="0"/>
              <a:t> </a:t>
            </a:r>
            <a:r>
              <a:rPr dirty="0" err="1"/>
              <a:t>Zuständigkeiten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Ländergemeinsam: Standards, Instrumente und Qualifikationsrahmen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/>
              <a:t>Mit dem Bund: </a:t>
            </a:r>
            <a:r>
              <a:rPr sz="2000" dirty="0" err="1"/>
              <a:t>Plattformen</a:t>
            </a:r>
            <a:r>
              <a:rPr sz="2000" dirty="0"/>
              <a:t> und </a:t>
            </a:r>
            <a:r>
              <a:rPr sz="2000" dirty="0" err="1"/>
              <a:t>Entwicklungsinfrastruktur</a:t>
            </a:r>
            <a:endParaRPr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In den Ländern: Umsetzung, personelle Unterstützung und Evaluation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8</a:t>
            </a:r>
            <a:endParaRPr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0FDB635-16B6-1D47-F015-0FECF563926D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35813C7-07CD-B0AC-41B1-8C2F425320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5329F24-CC2D-ED8B-F20A-B3CBCB3BFE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9731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200" b="1">
                <a:solidFill>
                  <a:srgbClr val="2A704C"/>
                </a:solidFill>
                <a:latin typeface="Aptos"/>
              </a:rP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09629"/>
            <a:ext cx="10972800" cy="477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A3344"/>
                </a:solidFill>
                <a:latin typeface="Aptos"/>
              </a:defRPr>
            </a:pPr>
            <a:r>
              <a:rPr lang="de-DE" sz="3100" b="1">
                <a:solidFill>
                  <a:srgbClr val="1A2E33"/>
                </a:solidFill>
                <a:latin typeface="Aptos"/>
              </a:rPr>
              <a:t>Was verändert sich am Montagmorgen?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82101"/>
            <a:ext cx="10698480" cy="323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4D5B64"/>
                </a:solidFill>
                <a:latin typeface="Aptos"/>
              </a:defRPr>
            </a:pPr>
            <a:r>
              <a:rPr lang="de-DE" sz="2100" b="1" dirty="0">
                <a:solidFill>
                  <a:srgbClr val="2A704C"/>
                </a:solidFill>
                <a:latin typeface="Aptos"/>
              </a:rPr>
              <a:t>Der Idealfall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4186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1 · Lernstand verstehen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063239"/>
            <a:ext cx="1022299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b="0" dirty="0">
                <a:solidFill>
                  <a:srgbClr val="1A2E33"/>
                </a:solidFill>
                <a:latin typeface="Aptos"/>
              </a:rPr>
              <a:t>Ein Lehrkräfteteam erkennt anhand kurzer Diagnoseaufgaben, welche Kinder zentrale Teilkompetenzen noch nicht sicher beherrschen.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" y="3730752"/>
            <a:ext cx="10835640" cy="987552"/>
          </a:xfrm>
          <a:prstGeom prst="roundRect">
            <a:avLst/>
          </a:prstGeom>
          <a:solidFill>
            <a:srgbClr val="F5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3839139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2 · Förderung auswählen und umsetzen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160520"/>
            <a:ext cx="1022299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b="0" dirty="0">
                <a:solidFill>
                  <a:srgbClr val="1A2E33"/>
                </a:solidFill>
                <a:latin typeface="Aptos"/>
              </a:rPr>
              <a:t>Passende fachdidaktisch geprüfte Aufgaben und Fördersequenzen stehen bereit; das Team plant differenzierte Lernangebote.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482803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493642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3 · Lernfortschritt prüfen und nachsteuern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5257800"/>
            <a:ext cx="1022299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b="0">
                <a:solidFill>
                  <a:srgbClr val="1A2E33"/>
                </a:solidFill>
                <a:latin typeface="Aptos"/>
              </a:rPr>
              <a:t>Nach einigen Wochen folgt eine kurze Lernverlaufsdiagnose. Lehrkräfte besprechen, was wirkte und was verändert werden muss.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519002"/>
            <a:ext cx="1010412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4D5B64"/>
                </a:solidFill>
                <a:latin typeface="Aptos"/>
              </a:defRPr>
            </a:pPr>
            <a:r>
              <a:rPr lang="de-DE" sz="900" b="0">
                <a:solidFill>
                  <a:srgbClr val="5D6A6D"/>
                </a:solidFill>
                <a:latin typeface="Aptos"/>
              </a:rPr>
              <a:t>Illustratives Umsetzungsszenario, keine im Gutachten empirisch nachgewiesene Wirkungskette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E9D86EE2-E2E4-8AA8-D796-787256280026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ACB6B42-94FF-4049-E89F-D7113FB7C5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343767C-4246-329D-A5E1-CA9F86F85B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16C3BD6B-CB64-3B7B-624F-4604F3333D0C}"/>
              </a:ext>
            </a:extLst>
          </p:cNvPr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1</a:t>
            </a:r>
            <a:r>
              <a:rPr lang="de-DE" dirty="0"/>
              <a:t>9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9731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200" b="1">
                <a:solidFill>
                  <a:srgbClr val="2A704C"/>
                </a:solidFill>
                <a:latin typeface="Aptos"/>
              </a:rP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09629"/>
            <a:ext cx="10972800" cy="477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A3344"/>
                </a:solidFill>
                <a:latin typeface="Aptos"/>
              </a:defRPr>
            </a:pPr>
            <a:r>
              <a:rPr lang="de-DE" sz="3100" b="1">
                <a:solidFill>
                  <a:srgbClr val="1A2E33"/>
                </a:solidFill>
                <a:latin typeface="Aptos"/>
              </a:rPr>
              <a:t>Wie wird Datennutzung schulisch anschlussfähig?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82101"/>
            <a:ext cx="10698480" cy="323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4D5B64"/>
                </a:solidFill>
                <a:latin typeface="Aptos"/>
              </a:defRPr>
            </a:pPr>
            <a:r>
              <a:rPr lang="de-DE" sz="2100" b="1" dirty="0">
                <a:solidFill>
                  <a:srgbClr val="2A704C"/>
                </a:solidFill>
                <a:latin typeface="Aptos"/>
              </a:rPr>
              <a:t>Wie schaffen wir Akzeptanz?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4186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Sinn und Nutzen sichtbar machen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063239"/>
            <a:ext cx="1022299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b="0" dirty="0">
                <a:solidFill>
                  <a:srgbClr val="1A2E33"/>
                </a:solidFill>
                <a:latin typeface="Aptos"/>
              </a:rPr>
              <a:t>Daten müssen fachlich relevante Fragen der Lehrkräfte beantworten: Wer braucht welche Unterstützung – und mit welchem Material?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" y="3730752"/>
            <a:ext cx="10835640" cy="987552"/>
          </a:xfrm>
          <a:prstGeom prst="roundRect">
            <a:avLst/>
          </a:prstGeom>
          <a:solidFill>
            <a:srgbClr val="F5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3839139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Zeit, Kooperation und Vertrauen ermöglichen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160520"/>
            <a:ext cx="10222992" cy="2385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 dirty="0">
                <a:solidFill>
                  <a:srgbClr val="1A2E33"/>
                </a:solidFill>
                <a:latin typeface="Aptos"/>
              </a:rPr>
              <a:t>Geschützte Teamzeiten, transparente Datennutzungsregeln, Beteiligung der Lehrkräfte und keine simplen Schulrankings.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482803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493642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Landesinstitute als Umsetzungspartner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5257800"/>
            <a:ext cx="10222992" cy="477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Diagnostik und Materialien kuratieren, fachdidaktische Coachings organisieren, Schulleitungen und Schulaufsicht qualifizieren.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519002"/>
            <a:ext cx="1010412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4D5B64"/>
                </a:solidFill>
                <a:latin typeface="Aptos"/>
              </a:defRPr>
            </a:pPr>
            <a:r>
              <a:rPr lang="de-DE" sz="900" b="0">
                <a:solidFill>
                  <a:srgbClr val="5D6A6D"/>
                </a:solidFill>
                <a:latin typeface="Aptos"/>
              </a:rPr>
              <a:t>Einordnung und politische Ableitung auf Grundlage des SWK-Gutachtens (2026)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D4CC7DD0-0345-F68E-2D75-B03E83A08479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0BFAE05-EABF-933F-D7A0-FB1088E35B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3AB3400-0307-C17A-C480-1C31A94943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F8033AFE-E9BC-9970-5084-C077460A2066}"/>
              </a:ext>
            </a:extLst>
          </p:cNvPr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20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9731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200" b="1">
                <a:solidFill>
                  <a:srgbClr val="2A704C"/>
                </a:solidFill>
                <a:latin typeface="Aptos"/>
              </a:rP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09629"/>
            <a:ext cx="10972800" cy="477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A3344"/>
                </a:solidFill>
                <a:latin typeface="Aptos"/>
              </a:defRPr>
            </a:pPr>
            <a:r>
              <a:rPr lang="de-DE" sz="3100" b="1">
                <a:solidFill>
                  <a:srgbClr val="1A2E33"/>
                </a:solidFill>
                <a:latin typeface="Aptos"/>
              </a:rPr>
              <a:t>Validität ist notwendig – aber nicht hinreichend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82101"/>
            <a:ext cx="10698480" cy="323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4D5B64"/>
                </a:solidFill>
                <a:latin typeface="Aptos"/>
              </a:defRPr>
            </a:pPr>
            <a:r>
              <a:rPr lang="de-DE" sz="2100" b="1">
                <a:solidFill>
                  <a:srgbClr val="2A704C"/>
                </a:solidFill>
                <a:latin typeface="Aptos"/>
              </a:rPr>
              <a:t>Die Wirksamkeit einer Maßnahme entsteht erst im konkreten Schulalltag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4186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Wissenschaftliche Qualität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063239"/>
            <a:ext cx="10222992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b="0" dirty="0">
                <a:solidFill>
                  <a:srgbClr val="1A2E33"/>
                </a:solidFill>
                <a:latin typeface="Aptos"/>
              </a:rPr>
              <a:t>Messinstrumente müssen valide und fair sein; Fördermaßnahmen sollten auf belastbarer Evidenz beruhen.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" y="3730752"/>
            <a:ext cx="10835640" cy="987552"/>
          </a:xfrm>
          <a:prstGeom prst="roundRect">
            <a:avLst/>
          </a:prstGeom>
          <a:solidFill>
            <a:srgbClr val="F5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3839139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Professionelle Akzeptanz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160520"/>
            <a:ext cx="1022299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600" b="0" dirty="0">
                <a:solidFill>
                  <a:srgbClr val="1A2E33"/>
                </a:solidFill>
                <a:latin typeface="Aptos"/>
              </a:rPr>
              <a:t>Lehrkräfte brauchen nachvollziehbare Ziele, Handlungsspielräume, Selbstwirksamkeit und Erfahrungen eines tatsächlichen Nutzens.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482803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493642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Implementationsqualität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5257800"/>
            <a:ext cx="1022299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600" b="0">
                <a:solidFill>
                  <a:srgbClr val="1A2E33"/>
                </a:solidFill>
                <a:latin typeface="Aptos"/>
              </a:rPr>
              <a:t>Prüfen, ob Angebote genutzt, verstanden und fachlich angemessen umgesetzt werden – und ob Lernfortschritte eintreten.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519002"/>
            <a:ext cx="1010412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4D5B64"/>
                </a:solidFill>
                <a:latin typeface="Aptos"/>
              </a:defRPr>
            </a:pPr>
            <a:r>
              <a:rPr lang="de-DE" sz="900" b="0">
                <a:solidFill>
                  <a:srgbClr val="5D6A6D"/>
                </a:solidFill>
                <a:latin typeface="Aptos"/>
              </a:rPr>
              <a:t>SWK-Gutachten: Qualifizierung und Unterstützung; Akzeptanz/Implementation als zusätzliche analytische Zuspitzung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277F1125-214C-0A94-0632-F7864A17C0AD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ADDB44A-6E89-C083-8AFF-0A1B6B3F15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DD53D32-B14F-38C4-730C-C3398EA43C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4297B28C-6578-FACC-8C75-D69ACDBE9412}"/>
              </a:ext>
            </a:extLst>
          </p:cNvPr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lang="de-DE" dirty="0"/>
              <a:t>21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Schluss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dirty="0" err="1"/>
              <a:t>Daten</a:t>
            </a:r>
            <a:r>
              <a:rPr dirty="0"/>
              <a:t> </a:t>
            </a:r>
            <a:r>
              <a:rPr dirty="0" err="1"/>
              <a:t>sind</a:t>
            </a:r>
            <a:r>
              <a:rPr dirty="0"/>
              <a:t> </a:t>
            </a:r>
            <a:r>
              <a:rPr lang="de-DE" dirty="0"/>
              <a:t>nur</a:t>
            </a:r>
            <a:r>
              <a:rPr dirty="0"/>
              <a:t> </a:t>
            </a:r>
            <a:r>
              <a:rPr dirty="0" err="1"/>
              <a:t>dann</a:t>
            </a:r>
            <a:r>
              <a:rPr dirty="0"/>
              <a:t> </a:t>
            </a:r>
            <a:r>
              <a:rPr dirty="0" err="1"/>
              <a:t>wertvoll</a:t>
            </a:r>
            <a:r>
              <a:rPr dirty="0"/>
              <a:t>, </a:t>
            </a:r>
            <a:r>
              <a:rPr dirty="0" err="1"/>
              <a:t>wenn</a:t>
            </a:r>
            <a:r>
              <a:rPr dirty="0"/>
              <a:t> </a:t>
            </a:r>
            <a:r>
              <a:rPr dirty="0" err="1"/>
              <a:t>Lernen</a:t>
            </a:r>
            <a:r>
              <a:rPr dirty="0"/>
              <a:t> </a:t>
            </a:r>
            <a:r>
              <a:rPr dirty="0" err="1"/>
              <a:t>besser</a:t>
            </a:r>
            <a:r>
              <a:rPr dirty="0"/>
              <a:t> </a:t>
            </a:r>
            <a:r>
              <a:rPr dirty="0" err="1"/>
              <a:t>gelingt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Weniger unverbundene Erhebungen – mehr kohärente Nutzung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Weniger Kennzahlenverwaltung – mehr pädagogische Unterstützung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Mehr gemeinsame Verantwortung für Lernfortschritte und Teilhabe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rPr dirty="0"/>
              <a:t>2</a:t>
            </a:r>
            <a:r>
              <a:rPr lang="de-DE" dirty="0"/>
              <a:t>2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Eigenverantwortung und Verbindlichkeit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Kein Widerspruch – wenn Unterstützung stimmt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 dirty="0"/>
              <a:t>Mehr </a:t>
            </a:r>
            <a:r>
              <a:rPr sz="2000" dirty="0" err="1"/>
              <a:t>Gestaltungsspielräume</a:t>
            </a:r>
            <a:r>
              <a:rPr sz="2000" dirty="0"/>
              <a:t> </a:t>
            </a:r>
            <a:r>
              <a:rPr sz="2000" dirty="0" err="1"/>
              <a:t>ermöglichen</a:t>
            </a:r>
            <a:r>
              <a:rPr sz="2000" dirty="0"/>
              <a:t> </a:t>
            </a:r>
            <a:r>
              <a:rPr sz="2000" dirty="0" err="1"/>
              <a:t>passgenaue</a:t>
            </a:r>
            <a:r>
              <a:rPr sz="2000" dirty="0"/>
              <a:t> </a:t>
            </a:r>
            <a:r>
              <a:rPr sz="2000" dirty="0" err="1"/>
              <a:t>Maßnahmen</a:t>
            </a:r>
            <a:r>
              <a:rPr sz="20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Transparente Zielvereinbarungen schaffen gemeinsame Orientierung.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rPr sz="2000"/>
              <a:t>Rechenschaftslegung darf nicht in bürokratische Kennzahlenpflege kippen.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13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7CCE35A-9C6E-0919-69E2-D6BA1CB8E573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2999EBF-A0BA-5B0C-52F8-AEE31EA1B5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DEF73B4-0159-D2C8-5D5E-4789209A5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6215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9731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200" b="1">
                <a:solidFill>
                  <a:srgbClr val="2A704C"/>
                </a:solidFill>
                <a:latin typeface="Aptos"/>
              </a:rP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09629"/>
            <a:ext cx="10972800" cy="477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A3344"/>
                </a:solidFill>
                <a:latin typeface="Aptos"/>
              </a:defRPr>
            </a:pPr>
            <a:r>
              <a:rPr lang="de-DE" sz="3100" b="1">
                <a:solidFill>
                  <a:srgbClr val="1A2E33"/>
                </a:solidFill>
                <a:latin typeface="Aptos"/>
              </a:rPr>
              <a:t>Fünf überprüfbare politische Zusagen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82101"/>
            <a:ext cx="10698480" cy="323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4D5B64"/>
                </a:solidFill>
                <a:latin typeface="Aptos"/>
              </a:defRPr>
            </a:pPr>
            <a:r>
              <a:rPr lang="de-DE" sz="2100" b="1">
                <a:solidFill>
                  <a:srgbClr val="2A704C"/>
                </a:solidFill>
                <a:latin typeface="Aptos"/>
              </a:rPr>
              <a:t>Mögliche Grundlage für Empfehlungen der BAG Bildung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4186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Verbindliche Unterstützung statt neuer Testpflichten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063239"/>
            <a:ext cx="10222992" cy="2385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1. Diagnose mit Fördermaterial koppeln.  2. Kooperationszeit und fachdidaktische Beratung sichern.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" y="3730752"/>
            <a:ext cx="10835640" cy="987552"/>
          </a:xfrm>
          <a:prstGeom prst="roundRect">
            <a:avLst/>
          </a:prstGeom>
          <a:solidFill>
            <a:srgbClr val="F5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3839139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Systematische Professionalisierung und Infrastruktur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160520"/>
            <a:ext cx="10222992" cy="477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3. Data Literacy in allen Phasen der Lehrkräftebildung.  4. Landesinstitute stärken und interoperable Plattformen schaffen.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482803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493642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Rechenschaft über Nutzen statt Datensammeln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5257800"/>
            <a:ext cx="10222992" cy="2385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5. Umsetzung und Wirkung evaluieren: Nutzung, Unterrichtsqualität, Lernfortschritte und Chancengerechtigkeit.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519002"/>
            <a:ext cx="1010412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4D5B64"/>
                </a:solidFill>
                <a:latin typeface="Aptos"/>
              </a:defRPr>
            </a:pPr>
            <a:r>
              <a:rPr lang="de-DE" sz="900" b="0">
                <a:solidFill>
                  <a:srgbClr val="5D6A6D"/>
                </a:solidFill>
                <a:latin typeface="Aptos"/>
              </a:rPr>
              <a:t>Politische Vorschläge für die BAG – nicht als wörtliche SWK-Empfehlungen zu verstehen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92E0B6A5-3316-E23B-A9D3-202409152C92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0A6F3D0-9AF8-0ED3-880B-2C38857F4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0298476D-6F65-CA68-926A-C88800CAFA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4888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9731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200" b="1">
                <a:solidFill>
                  <a:srgbClr val="2A704C"/>
                </a:solidFill>
                <a:latin typeface="Aptos"/>
              </a:rP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09629"/>
            <a:ext cx="10972800" cy="477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A3344"/>
                </a:solidFill>
                <a:latin typeface="Aptos"/>
              </a:defRPr>
            </a:pPr>
            <a:r>
              <a:rPr lang="de-DE" sz="3100" b="1">
                <a:solidFill>
                  <a:srgbClr val="1A2E33"/>
                </a:solidFill>
                <a:latin typeface="Aptos"/>
              </a:rPr>
              <a:t>Nicht mehr vom Selben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82101"/>
            <a:ext cx="10698480" cy="323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4D5B64"/>
                </a:solidFill>
                <a:latin typeface="Aptos"/>
              </a:defRPr>
            </a:pPr>
            <a:r>
              <a:rPr lang="de-DE" sz="2100" b="1">
                <a:solidFill>
                  <a:srgbClr val="2A704C"/>
                </a:solidFill>
                <a:latin typeface="Aptos"/>
              </a:rPr>
              <a:t>Was </a:t>
            </a:r>
            <a:r>
              <a:rPr lang="de-DE" sz="2100" b="1" err="1">
                <a:solidFill>
                  <a:srgbClr val="2A704C"/>
                </a:solidFill>
                <a:latin typeface="Aptos"/>
              </a:rPr>
              <a:t>ist</a:t>
            </a:r>
            <a:r>
              <a:rPr lang="de-DE" sz="2100" b="1">
                <a:solidFill>
                  <a:srgbClr val="2A704C"/>
                </a:solidFill>
                <a:latin typeface="Aptos"/>
              </a:rPr>
              <a:t> </a:t>
            </a:r>
            <a:r>
              <a:rPr lang="de-DE" sz="2100" b="1" err="1">
                <a:solidFill>
                  <a:srgbClr val="2A704C"/>
                </a:solidFill>
                <a:latin typeface="Aptos"/>
              </a:rPr>
              <a:t>gegenüber</a:t>
            </a:r>
            <a:r>
              <a:rPr lang="de-DE" sz="2100" b="1">
                <a:solidFill>
                  <a:srgbClr val="2A704C"/>
                </a:solidFill>
                <a:latin typeface="Aptos"/>
              </a:rPr>
              <a:t> der PISA-</a:t>
            </a:r>
            <a:r>
              <a:rPr lang="de-DE" sz="2100" b="1" err="1">
                <a:solidFill>
                  <a:srgbClr val="2A704C"/>
                </a:solidFill>
                <a:latin typeface="Aptos"/>
              </a:rPr>
              <a:t>Reformagenda</a:t>
            </a:r>
            <a:r>
              <a:rPr lang="de-DE" sz="2100" b="1">
                <a:solidFill>
                  <a:srgbClr val="2A704C"/>
                </a:solidFill>
                <a:latin typeface="Aptos"/>
              </a:rPr>
              <a:t> </a:t>
            </a:r>
            <a:r>
              <a:rPr lang="de-DE" sz="2100" b="1" err="1">
                <a:solidFill>
                  <a:srgbClr val="2A704C"/>
                </a:solidFill>
                <a:latin typeface="Aptos"/>
              </a:rPr>
              <a:t>tatsächlich</a:t>
            </a:r>
            <a:r>
              <a:rPr lang="de-DE" sz="2100" b="1">
                <a:solidFill>
                  <a:srgbClr val="2A704C"/>
                </a:solidFill>
                <a:latin typeface="Aptos"/>
              </a:rPr>
              <a:t> neu?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4186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Vom Datenangebot zur gesicherten Nutzung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063239"/>
            <a:ext cx="10222992" cy="477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Vergleichsarbeiten und Schulprogramme existieren längst. Neu ist die Forderung nach einem geschlossenen Kreislauf aus Diagnose, konkreter Maßnahme und Überprüfung.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" y="3730752"/>
            <a:ext cx="10835640" cy="987552"/>
          </a:xfrm>
          <a:prstGeom prst="roundRect">
            <a:avLst/>
          </a:prstGeom>
          <a:solidFill>
            <a:srgbClr val="F5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3839139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Vom isolierten Test zum Lernverlauf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160520"/>
            <a:ext cx="10222992" cy="477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StarS, Basiskompetenztests und VERA sollen sich ergänzen; formative Diagnostik liefert kurzfristige Hinweise für die Förderung.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4828032"/>
            <a:ext cx="10835640" cy="987552"/>
          </a:xfrm>
          <a:prstGeom prst="round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4936420"/>
            <a:ext cx="102412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06F70"/>
                </a:solidFill>
                <a:latin typeface="Aptos"/>
              </a:defRPr>
            </a:pPr>
            <a:r>
              <a:rPr lang="de-DE" sz="1800" b="1">
                <a:solidFill>
                  <a:srgbClr val="2A704C"/>
                </a:solidFill>
                <a:latin typeface="Aptos"/>
              </a:rPr>
              <a:t>Von der Eigeninitiative zur Infrastruktur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5257800"/>
            <a:ext cx="10222992" cy="477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A3344"/>
                </a:solidFill>
                <a:latin typeface="Aptos"/>
              </a:defRPr>
            </a:pPr>
            <a:r>
              <a:rPr lang="de-DE" sz="1550" b="0">
                <a:solidFill>
                  <a:srgbClr val="1A2E33"/>
                </a:solidFill>
                <a:latin typeface="Aptos"/>
              </a:rPr>
              <a:t>Fachberatung, Fortbildung, nutzbare Dashboards und evidenzbasierte Materialien werden als staatliche Unterstützungsaufgabe verstanden.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519002"/>
            <a:ext cx="1010412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4D5B64"/>
                </a:solidFill>
                <a:latin typeface="Aptos"/>
              </a:defRPr>
            </a:pPr>
            <a:r>
              <a:rPr lang="de-DE" sz="900" b="0">
                <a:solidFill>
                  <a:srgbClr val="5D6A6D"/>
                </a:solidFill>
                <a:latin typeface="Aptos"/>
              </a:rPr>
              <a:t>Einordnung und politische Ableitung auf Grundlage des SWK-Gutachtens (2026)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DBBE1D44-F234-B7F7-CF99-C0FFB5BB2D68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2CBB50E1-6892-16FA-CBA3-FB6EC3B3F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CAA0A3D-3B24-3156-3950-AFAF36C51C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6646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rPr dirty="0"/>
              <a:t>Ein </a:t>
            </a:r>
            <a:r>
              <a:rPr dirty="0" err="1"/>
              <a:t>anderes</a:t>
            </a:r>
            <a:r>
              <a:rPr dirty="0"/>
              <a:t> </a:t>
            </a:r>
            <a:r>
              <a:rPr dirty="0" err="1"/>
              <a:t>Unterstützungssystem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rPr dirty="0"/>
              <a:t>Von </a:t>
            </a:r>
            <a:r>
              <a:rPr dirty="0" err="1"/>
              <a:t>allgemeiner</a:t>
            </a:r>
            <a:r>
              <a:rPr dirty="0"/>
              <a:t> </a:t>
            </a:r>
            <a:r>
              <a:rPr dirty="0" err="1"/>
              <a:t>Prozessberatung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fachlicher</a:t>
            </a:r>
            <a:r>
              <a:rPr dirty="0"/>
              <a:t> </a:t>
            </a:r>
            <a:r>
              <a:rPr dirty="0" err="1"/>
              <a:t>Wirksamkeit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Mehr Kapazität für fachdidaktische Fachberatung und Unterrichtscoaching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Unterstützung an konkreten Lernproblemen und Förderentscheidungen ausrichten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Wirksamkeit der Maßnahmen systematisch überprüfen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16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9755A6C-F028-1A6A-9D65-E134B4600A21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752EC46-764D-8E1B-5324-FC138BE62E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77B2EA-A2D2-7D3C-B297-F0C7CEA42D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0278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Schülerperspektive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Unterrichtsqualität ist mehr als ein Testergebnis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Validierte Schülerbefragungen zur Unterrichtsqualität etablieren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Wohlbefinden, Zufriedenheit und soziale Eingebundenheit berücksichtigen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Rückmeldungen mit kollegialem Feedback und Coaching verbinden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11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6D6F614E-3B13-5F3E-408D-412BE6E45C92}"/>
              </a:ext>
            </a:extLst>
          </p:cNvPr>
          <p:cNvGrpSpPr>
            <a:grpSpLocks noChangeAspect="1"/>
          </p:cNvGrpSpPr>
          <p:nvPr/>
        </p:nvGrpSpPr>
        <p:grpSpPr>
          <a:xfrm>
            <a:off x="11248116" y="270032"/>
            <a:ext cx="621430" cy="644368"/>
            <a:chOff x="5483786" y="868877"/>
            <a:chExt cx="473075" cy="490538"/>
          </a:xfrm>
          <a:solidFill>
            <a:schemeClr val="accent4"/>
          </a:solidFill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4F23635-18BC-F36C-1878-498A72B892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4273" y="1026040"/>
              <a:ext cx="382588" cy="333375"/>
            </a:xfrm>
            <a:custGeom>
              <a:avLst/>
              <a:gdLst>
                <a:gd name="T0" fmla="*/ 3305 w 4016"/>
                <a:gd name="T1" fmla="*/ 0 h 3504"/>
                <a:gd name="T2" fmla="*/ 3305 w 4016"/>
                <a:gd name="T3" fmla="*/ 0 h 3504"/>
                <a:gd name="T4" fmla="*/ 1753 w 4016"/>
                <a:gd name="T5" fmla="*/ 1883 h 3504"/>
                <a:gd name="T6" fmla="*/ 591 w 4016"/>
                <a:gd name="T7" fmla="*/ 2083 h 3504"/>
                <a:gd name="T8" fmla="*/ 872 w 4016"/>
                <a:gd name="T9" fmla="*/ 3434 h 3504"/>
                <a:gd name="T10" fmla="*/ 3986 w 4016"/>
                <a:gd name="T11" fmla="*/ 1392 h 3504"/>
                <a:gd name="T12" fmla="*/ 3305 w 4016"/>
                <a:gd name="T13" fmla="*/ 0 h 3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6" h="3504">
                  <a:moveTo>
                    <a:pt x="3305" y="0"/>
                  </a:moveTo>
                  <a:lnTo>
                    <a:pt x="3305" y="0"/>
                  </a:lnTo>
                  <a:cubicBezTo>
                    <a:pt x="3115" y="641"/>
                    <a:pt x="1072" y="1052"/>
                    <a:pt x="1753" y="1883"/>
                  </a:cubicBezTo>
                  <a:cubicBezTo>
                    <a:pt x="2664" y="3004"/>
                    <a:pt x="1573" y="2694"/>
                    <a:pt x="591" y="2083"/>
                  </a:cubicBezTo>
                  <a:cubicBezTo>
                    <a:pt x="521" y="2874"/>
                    <a:pt x="0" y="3394"/>
                    <a:pt x="872" y="3434"/>
                  </a:cubicBezTo>
                  <a:cubicBezTo>
                    <a:pt x="2154" y="3504"/>
                    <a:pt x="3936" y="2433"/>
                    <a:pt x="3986" y="1392"/>
                  </a:cubicBezTo>
                  <a:cubicBezTo>
                    <a:pt x="4016" y="801"/>
                    <a:pt x="3766" y="321"/>
                    <a:pt x="330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7ADBDC42-215B-F108-5BFA-C2BC20049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3786" y="868877"/>
              <a:ext cx="407988" cy="355600"/>
            </a:xfrm>
            <a:custGeom>
              <a:avLst/>
              <a:gdLst>
                <a:gd name="T0" fmla="*/ 1164 w 4272"/>
                <a:gd name="T1" fmla="*/ 2503 h 3728"/>
                <a:gd name="T2" fmla="*/ 1164 w 4272"/>
                <a:gd name="T3" fmla="*/ 2503 h 3728"/>
                <a:gd name="T4" fmla="*/ 2909 w 4272"/>
                <a:gd name="T5" fmla="*/ 1226 h 3728"/>
                <a:gd name="T6" fmla="*/ 4252 w 4272"/>
                <a:gd name="T7" fmla="*/ 1638 h 3728"/>
                <a:gd name="T8" fmla="*/ 4252 w 4272"/>
                <a:gd name="T9" fmla="*/ 1427 h 3728"/>
                <a:gd name="T10" fmla="*/ 1455 w 4272"/>
                <a:gd name="T11" fmla="*/ 382 h 3728"/>
                <a:gd name="T12" fmla="*/ 442 w 4272"/>
                <a:gd name="T13" fmla="*/ 2784 h 3728"/>
                <a:gd name="T14" fmla="*/ 1535 w 4272"/>
                <a:gd name="T15" fmla="*/ 3728 h 3728"/>
                <a:gd name="T16" fmla="*/ 1164 w 4272"/>
                <a:gd name="T17" fmla="*/ 2503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2" h="3728">
                  <a:moveTo>
                    <a:pt x="1164" y="2503"/>
                  </a:moveTo>
                  <a:lnTo>
                    <a:pt x="1164" y="2503"/>
                  </a:lnTo>
                  <a:cubicBezTo>
                    <a:pt x="582" y="1729"/>
                    <a:pt x="1625" y="1166"/>
                    <a:pt x="2909" y="1226"/>
                  </a:cubicBezTo>
                  <a:cubicBezTo>
                    <a:pt x="3450" y="1257"/>
                    <a:pt x="3911" y="1407"/>
                    <a:pt x="4252" y="1638"/>
                  </a:cubicBezTo>
                  <a:cubicBezTo>
                    <a:pt x="4272" y="1568"/>
                    <a:pt x="4272" y="1498"/>
                    <a:pt x="4252" y="1427"/>
                  </a:cubicBezTo>
                  <a:cubicBezTo>
                    <a:pt x="3982" y="654"/>
                    <a:pt x="2578" y="0"/>
                    <a:pt x="1455" y="382"/>
                  </a:cubicBezTo>
                  <a:cubicBezTo>
                    <a:pt x="331" y="764"/>
                    <a:pt x="0" y="2101"/>
                    <a:pt x="442" y="2784"/>
                  </a:cubicBezTo>
                  <a:cubicBezTo>
                    <a:pt x="642" y="3085"/>
                    <a:pt x="1073" y="3437"/>
                    <a:pt x="1535" y="3728"/>
                  </a:cubicBezTo>
                  <a:cubicBezTo>
                    <a:pt x="1565" y="3367"/>
                    <a:pt x="1495" y="2955"/>
                    <a:pt x="1164" y="25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2372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Diskussion in der BAG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Vier politische Entscheidungsfragen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Welche verbindlichen Lernstandserhebungen brauchen wir – und wofür?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Wie garantieren wir, dass auf Diagnosen Förderung folgt?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Wie stärken wir Landesinstitute und fachdidaktische Unterstützung?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5486400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5614416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Wie verbinden wir Transparenz, Datenschutz und schulische Autonomie?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86399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2A7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A704C"/>
                </a:solidFill>
                <a:latin typeface="Aptos"/>
              </a:defRPr>
            </a:pPr>
            <a:r>
              <a:t>SWK 2026  /  DATENGESTÜTZTE ENTWICKLUNG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A2E33"/>
                </a:solidFill>
                <a:latin typeface="Aptos"/>
              </a:defRPr>
            </a:pPr>
            <a:r>
              <a:t>Quelle und Vertiefung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700784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2A704C"/>
                </a:solidFill>
                <a:latin typeface="Aptos"/>
              </a:defRPr>
            </a:pPr>
            <a:r>
              <a:t>SWK-Gutachten · März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633472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761488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Ständige Wissenschaftliche Kommission der KMK (2026):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" y="3584448"/>
            <a:ext cx="10835640" cy="786384"/>
          </a:xfrm>
          <a:prstGeom prst="roundRect">
            <a:avLst/>
          </a:prstGeom>
          <a:solidFill>
            <a:srgbClr val="F5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3712463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Datengestützte Entwicklung und Steuerung in Schulen und frühkindlicher Bildung.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4535424"/>
            <a:ext cx="10835640" cy="786384"/>
          </a:xfrm>
          <a:prstGeom prst="roundRect">
            <a:avLst/>
          </a:prstGeom>
          <a:solidFill>
            <a:srgbClr val="ED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4663440"/>
            <a:ext cx="10287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A2E33"/>
                </a:solidFill>
                <a:latin typeface="Aptos"/>
              </a:defRPr>
            </a:pPr>
            <a:r>
              <a:t>Im Fokus: S. 11–14, 14–44, 45–64, 79–81 und 153.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73952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SWK-Gutachten 2026  ·  Olaf Köller  ·  BAG Bildung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55664"/>
            <a:ext cx="45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D6A6D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2129</Words>
  <Application>Microsoft Macintosh PowerPoint</Application>
  <PresentationFormat>Breitbild</PresentationFormat>
  <Paragraphs>328</Paragraphs>
  <Slides>29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Corbel</vt:lpstr>
      <vt:lpstr>Segoe UI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Olaf Köller</cp:lastModifiedBy>
  <cp:revision>12</cp:revision>
  <dcterms:created xsi:type="dcterms:W3CDTF">2013-01-27T09:14:16Z</dcterms:created>
  <dcterms:modified xsi:type="dcterms:W3CDTF">2026-10-24T06:22:12Z</dcterms:modified>
  <cp:category/>
</cp:coreProperties>
</file>