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12192000" cy="6858000"/>
  <p:embeddedFontLst>
    <p:embeddedFont>
      <p:font typeface="Archivo Black" panose="020B0604020202020204" charset="0"/>
      <p:regular r:id="rId24"/>
    </p:embeddedFont>
    <p:embeddedFont>
      <p:font typeface="Inter" panose="020B0604020202020204" charset="0"/>
      <p:regular r:id="rId25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8" d="100"/>
          <a:sy n="128" d="100"/>
        </p:scale>
        <p:origin x="59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knoten</c:v>
          </c:tx>
          <c:spPr>
            <a:solidFill>
              <a:srgbClr val="1F4A3D"/>
            </a:solidFill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noProof="1">
                    <a:solidFill>
                      <a:srgbClr val="5B6B62"/>
                    </a:solidFill>
                    <a:latin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6"/>
              <c:pt idx="0">
                <c:v>Sachsen-Anhalt</c:v>
              </c:pt>
              <c:pt idx="1">
                <c:v>Bayern</c:v>
              </c:pt>
              <c:pt idx="2">
                <c:v>Sachsen</c:v>
              </c:pt>
              <c:pt idx="3">
                <c:v>Thüringen</c:v>
              </c:pt>
              <c:pt idx="4">
                <c:v>Brandenburg</c:v>
              </c:pt>
              <c:pt idx="5">
                <c:v>Berlin</c:v>
              </c:pt>
              <c:pt idx="6">
                <c:v>Niedersachsen</c:v>
              </c:pt>
              <c:pt idx="7">
                <c:v>NRW</c:v>
              </c:pt>
              <c:pt idx="8">
                <c:v>Schleswig-Holstein</c:v>
              </c:pt>
              <c:pt idx="9">
                <c:v>Hamburg</c:v>
              </c:pt>
              <c:pt idx="10">
                <c:v>Baden-Württemberg</c:v>
              </c:pt>
              <c:pt idx="11">
                <c:v>Saarland</c:v>
              </c:pt>
              <c:pt idx="12">
                <c:v>Meckl.-Vorpommern</c:v>
              </c:pt>
              <c:pt idx="13">
                <c:v>Rheinland-Pfalz</c:v>
              </c:pt>
              <c:pt idx="14">
                <c:v>Hessen</c:v>
              </c:pt>
              <c:pt idx="15">
                <c:v>Bremen</c:v>
              </c:pt>
            </c:strLit>
          </c:cat>
          <c:val>
            <c:numLit>
              <c:formatCode>General</c:formatCode>
              <c:ptCount val="16"/>
              <c:pt idx="0">
                <c:v>31557</c:v>
              </c:pt>
              <c:pt idx="1">
                <c:v>28919</c:v>
              </c:pt>
              <c:pt idx="2">
                <c:v>27631</c:v>
              </c:pt>
              <c:pt idx="3">
                <c:v>17915</c:v>
              </c:pt>
              <c:pt idx="4">
                <c:v>15733</c:v>
              </c:pt>
              <c:pt idx="5">
                <c:v>15071</c:v>
              </c:pt>
              <c:pt idx="6">
                <c:v>14819</c:v>
              </c:pt>
              <c:pt idx="7">
                <c:v>14047</c:v>
              </c:pt>
              <c:pt idx="8">
                <c:v>13322</c:v>
              </c:pt>
              <c:pt idx="9">
                <c:v>11950</c:v>
              </c:pt>
              <c:pt idx="10">
                <c:v>11767</c:v>
              </c:pt>
              <c:pt idx="11">
                <c:v>11744</c:v>
              </c:pt>
              <c:pt idx="12">
                <c:v>11262</c:v>
              </c:pt>
              <c:pt idx="13">
                <c:v>11269</c:v>
              </c:pt>
              <c:pt idx="14">
                <c:v>10157</c:v>
              </c:pt>
              <c:pt idx="15">
                <c:v>8075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E50A-464F-8108-B8D0A1A6F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1"/>
        <c:axId val="2"/>
      </c:barChart>
      <c:catAx>
        <c:axId val="1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low"/>
        <c:spPr>
          <a:ln w="12700">
            <a:solidFill>
              <a:srgbClr val="888888"/>
            </a:solidFill>
          </a:ln>
        </c:spPr>
        <c:txPr>
          <a:bodyPr/>
          <a:lstStyle/>
          <a:p>
            <a:pPr>
              <a:defRPr sz="1100" b="0" i="0" u="none" strike="noStrike" noProof="1">
                <a:solidFill>
                  <a:srgbClr val="17251F"/>
                </a:solidFill>
                <a:latin typeface="Inter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ax val="40000"/>
          <c:min val="0"/>
        </c:scaling>
        <c:delete val="0"/>
        <c:axPos val="b"/>
        <c:majorGridlines>
          <c:spPr>
            <a:ln>
              <a:noFill/>
            </a:ln>
          </c:spPr>
        </c:majorGridlines>
        <c:numFmt formatCode="#,##0" sourceLinked="0"/>
        <c:majorTickMark val="out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1200" b="0" i="0" u="none" strike="noStrike" noProof="1">
                <a:solidFill>
                  <a:srgbClr val="000000"/>
                </a:solidFill>
                <a:latin typeface="Inter"/>
              </a:defRPr>
            </a:pPr>
            <a:endParaRPr lang="en-US"/>
          </a:p>
        </c:txPr>
        <c:crossAx val="1"/>
        <c:crosses val="autoZero"/>
        <c:crossBetween val="between"/>
        <c:majorUnit val="10000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b="0" i="0" u="none" strike="noStrike" noProof="1">
          <a:latin typeface="Inter"/>
        </a:defRPr>
      </a:pPr>
      <a:endParaRPr lang="en-US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title>
      <c:tx>
        <c:rich>
          <a:bodyPr/>
          <a:lstStyle/>
          <a:p>
            <a:r>
              <a:rPr lang="en-US" sz="1200" noProof="1">
                <a:solidFill>
                  <a:srgbClr val="5B6B62"/>
                </a:solidFill>
              </a:rPr>
              <a:t>PISA 2022 · Mathematik (Punkte)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punkte</c:v>
          </c:tx>
          <c:spPr>
            <a:solidFill>
              <a:srgbClr val="1F4A3D"/>
            </a:solidFill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noProof="1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6"/>
              <c:pt idx="0">
                <c:v>OECD-Schnitt</c:v>
              </c:pt>
              <c:pt idx="1">
                <c:v>Deutschland</c:v>
              </c:pt>
              <c:pt idx="2">
                <c:v>Schweiz</c:v>
              </c:pt>
              <c:pt idx="3">
                <c:v>Estland</c:v>
              </c:pt>
              <c:pt idx="4">
                <c:v>Japan</c:v>
              </c:pt>
              <c:pt idx="5">
                <c:v>Singapur</c:v>
              </c:pt>
            </c:strLit>
          </c:cat>
          <c:val>
            <c:numLit>
              <c:formatCode>General</c:formatCode>
              <c:ptCount val="6"/>
              <c:pt idx="0">
                <c:v>472</c:v>
              </c:pt>
              <c:pt idx="1">
                <c:v>475</c:v>
              </c:pt>
              <c:pt idx="2">
                <c:v>508</c:v>
              </c:pt>
              <c:pt idx="3">
                <c:v>510</c:v>
              </c:pt>
              <c:pt idx="4">
                <c:v>536</c:v>
              </c:pt>
              <c:pt idx="5">
                <c:v>575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9989-497D-B6D9-F475F5D9F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1"/>
        <c:axId val="2"/>
      </c:barChart>
      <c:catAx>
        <c:axId val="1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low"/>
        <c:spPr>
          <a:ln w="12700">
            <a:solidFill>
              <a:srgbClr val="888888"/>
            </a:solidFill>
          </a:ln>
        </c:spPr>
        <c:txPr>
          <a:bodyPr/>
          <a:lstStyle/>
          <a:p>
            <a:pPr>
              <a:defRPr sz="1100" b="0" i="0" u="none" strike="noStrike" noProof="1">
                <a:solidFill>
                  <a:srgbClr val="17251F"/>
                </a:solidFill>
                <a:latin typeface="Inter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ax val="600"/>
          <c:min val="0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0"/>
        <c:majorTickMark val="out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1200" b="0" i="0" u="none" strike="noStrike" noProof="1">
                <a:solidFill>
                  <a:srgbClr val="000000"/>
                </a:solidFill>
                <a:latin typeface="Inter"/>
              </a:defRPr>
            </a:pPr>
            <a:endParaRPr lang="en-US"/>
          </a:p>
        </c:txPr>
        <c:crossAx val="1"/>
        <c:crosses val="autoZero"/>
        <c:crossBetween val="between"/>
        <c:majorUnit val="100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b="0" i="0" u="none" strike="noStrike" noProof="1">
          <a:latin typeface="Inter"/>
        </a:defRPr>
      </a:pPr>
      <a:endParaRPr lang="en-US"/>
    </a:p>
  </c:txPr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mk.org/aktuelles/pressearchiv/mitteilung/daten-gezielt-nutzen-swk-veroeffentlicht-gutachten-zur-verbesserung-der-bildungsqualitaet-durch-datengestuetzte-entwicklung-und-steuerung.html" TargetMode="External"/><Relationship Id="rId2" Type="http://schemas.openxmlformats.org/officeDocument/2006/relationships/hyperlink" Target="https://swk-bildung.org/veroeffentlichungen/gutachten-zur-datengestuetzten-entwicklung-und-steuerung-in-schulen-und-fruehkindlicher-bildung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wk-bildung.org/veroeffentlichung/" TargetMode="External"/><Relationship Id="rId4" Type="http://schemas.openxmlformats.org/officeDocument/2006/relationships/hyperlink" Target="https://swk-bildung.org/content/uploads/2024/02/SWK-2022-Gutachten_Digitalisierung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tatis.de/DE/Themen/Laender-Regionen/Internationales/Thema/bevoelkerung-arbeit-soziales/bildung/PISA2022.html" TargetMode="Externa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edocs.de/volltexte/2024/28666/pdf/Lewalter_et_al_2023_PISA_2022.pdf" TargetMode="External"/><Relationship Id="rId5" Type="http://schemas.openxmlformats.org/officeDocument/2006/relationships/hyperlink" Target="https://www.oecd.org/content/dam/oecd/en/publications/reports/2025/12/using-digital-resources-for-learning_4594bfc4/eb9453f3-en.pdf" TargetMode="External"/><Relationship Id="rId4" Type="http://schemas.openxmlformats.org/officeDocument/2006/relationships/hyperlink" Target="https://gpseducation.oecd.org/CountryProfile?primaryCountry=DEU&amp;treshold=10&amp;topic=PI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lehrplan.edupool.cloud/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swk-bildung.org/veroeffentlichung/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lehrplan.edupool.cloud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A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1016000" y="1524000"/>
            <a:ext cx="10160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b="1" kern="0" spc="500" noProof="1">
                <a:solidFill>
                  <a:srgbClr val="E8B54A"/>
                </a:solidFill>
                <a:latin typeface="Inter"/>
                <a:ea typeface="Inter"/>
              </a:rPr>
              <a:t>BERICHT AN DIE BAG BILDUNG · BÜNDNIS 90/DIE GRÜNEN</a:t>
            </a:r>
            <a:endParaRPr lang="en-US" sz="1300" noProof="1"/>
          </a:p>
        </p:txBody>
      </p:sp>
      <p:sp>
        <p:nvSpPr>
          <p:cNvPr id="3" name="titel"/>
          <p:cNvSpPr txBox="1"/>
          <p:nvPr/>
        </p:nvSpPr>
        <p:spPr>
          <a:xfrm>
            <a:off x="965200" y="1981200"/>
            <a:ext cx="10414000" cy="190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08000"/>
              </a:lnSpc>
            </a:pPr>
            <a:r>
              <a:rPr lang="en-US" sz="5400" noProof="1">
                <a:solidFill>
                  <a:srgbClr val="FFFFFF"/>
                </a:solidFill>
                <a:latin typeface="Archivo Black"/>
                <a:ea typeface="Archivo Black"/>
              </a:rPr>
              <a:t>Bundesweite</a:t>
            </a:r>
            <a:endParaRPr lang="en-US" sz="5400" noProof="1"/>
          </a:p>
          <a:p>
            <a:pPr>
              <a:lnSpc>
                <a:spcPct val="108000"/>
              </a:lnSpc>
            </a:pPr>
            <a:r>
              <a:rPr lang="en-US" sz="5400" noProof="1">
                <a:solidFill>
                  <a:srgbClr val="FFFFFF"/>
                </a:solidFill>
                <a:latin typeface="Archivo Black"/>
                <a:ea typeface="Archivo Black"/>
              </a:rPr>
              <a:t>Wissenslandkarte</a:t>
            </a:r>
            <a:endParaRPr lang="en-US" sz="5400" noProof="1"/>
          </a:p>
        </p:txBody>
      </p:sp>
      <p:sp>
        <p:nvSpPr>
          <p:cNvPr id="4" name="rule"/>
          <p:cNvSpPr/>
          <p:nvPr/>
        </p:nvSpPr>
        <p:spPr>
          <a:xfrm>
            <a:off x="1016000" y="4089400"/>
            <a:ext cx="1219200" cy="635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untertitel"/>
          <p:cNvSpPr txBox="1"/>
          <p:nvPr/>
        </p:nvSpPr>
        <p:spPr>
          <a:xfrm>
            <a:off x="1016000" y="4368800"/>
            <a:ext cx="9144000" cy="81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900" noProof="1">
                <a:solidFill>
                  <a:srgbClr val="EAF0E4"/>
                </a:solidFill>
                <a:latin typeface="Inter"/>
                <a:ea typeface="Inter"/>
              </a:rPr>
              <a:t>Warum ein maschinenlesbarer Lehrplan die Voraussetzung für</a:t>
            </a:r>
            <a:endParaRPr lang="en-US" sz="1900" noProof="1"/>
          </a:p>
          <a:p>
            <a:pPr>
              <a:lnSpc>
                <a:spcPct val="150000"/>
              </a:lnSpc>
            </a:pPr>
            <a:r>
              <a:rPr lang="en-US" sz="1900" noProof="1">
                <a:solidFill>
                  <a:srgbClr val="EAF0E4"/>
                </a:solidFill>
                <a:latin typeface="Inter"/>
                <a:ea typeface="Inter"/>
              </a:rPr>
              <a:t>datengestützte Unterrichtsentwicklung ist — und wie es weitergeht.</a:t>
            </a:r>
            <a:endParaRPr lang="en-US" sz="1900" noProof="1"/>
          </a:p>
        </p:txBody>
      </p:sp>
      <p:sp>
        <p:nvSpPr>
          <p:cNvPr id="6" name="fuss"/>
          <p:cNvSpPr txBox="1"/>
          <p:nvPr/>
        </p:nvSpPr>
        <p:spPr>
          <a:xfrm>
            <a:off x="1016000" y="5994400"/>
            <a:ext cx="9144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noProof="1">
                <a:solidFill>
                  <a:srgbClr val="B9CBB4"/>
                </a:solidFill>
                <a:latin typeface="Inter"/>
                <a:ea typeface="Inter"/>
              </a:rPr>
              <a:t>Oktober 2026 · Vortrag und Nachlese-Dokument</a:t>
            </a:r>
            <a:endParaRPr lang="en-US" sz="1200" noProof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ÜBERBLICK</a:t>
            </a:r>
            <a:endParaRPr lang="en-US" sz="1200" noProof="1"/>
          </a:p>
        </p:txBody>
      </p:sp>
      <p:sp>
        <p:nvSpPr>
          <p:cNvPr id="3" name="t1n"/>
          <p:cNvSpPr txBox="1"/>
          <p:nvPr/>
        </p:nvSpPr>
        <p:spPr>
          <a:xfrm>
            <a:off x="812800" y="1651000"/>
            <a:ext cx="1143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4400" noProof="1">
                <a:solidFill>
                  <a:srgbClr val="E8B54A"/>
                </a:solidFill>
                <a:latin typeface="Archivo Black"/>
                <a:ea typeface="Archivo Black"/>
              </a:rPr>
              <a:t>01</a:t>
            </a:r>
            <a:endParaRPr lang="en-US" sz="4400" noProof="1"/>
          </a:p>
        </p:txBody>
      </p:sp>
      <p:sp>
        <p:nvSpPr>
          <p:cNvPr id="4" name="t1"/>
          <p:cNvSpPr txBox="1"/>
          <p:nvPr/>
        </p:nvSpPr>
        <p:spPr>
          <a:xfrm>
            <a:off x="2032000" y="1727200"/>
            <a:ext cx="8890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200" noProof="1">
                <a:solidFill>
                  <a:srgbClr val="17251F"/>
                </a:solidFill>
                <a:latin typeface="Archivo Black"/>
                <a:ea typeface="Archivo Black"/>
              </a:rPr>
              <a:t>Der Ist-Stand</a:t>
            </a:r>
            <a:endParaRPr lang="en-US" sz="2200" noProof="1"/>
          </a:p>
        </p:txBody>
      </p:sp>
      <p:sp>
        <p:nvSpPr>
          <p:cNvPr id="5" name="t1b"/>
          <p:cNvSpPr txBox="1"/>
          <p:nvPr/>
        </p:nvSpPr>
        <p:spPr>
          <a:xfrm>
            <a:off x="2032000" y="21336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noProof="1">
                <a:solidFill>
                  <a:srgbClr val="5B6B62"/>
                </a:solidFill>
                <a:latin typeface="Inter"/>
                <a:ea typeface="Inter"/>
              </a:rPr>
              <a:t>Alle 16 Bundesländer, 339.517 Lehrplan-Knoten, 5.565 Selbsttest-Aufgaben — die Landkarte steht.</a:t>
            </a:r>
            <a:endParaRPr lang="en-US" sz="1500" noProof="1"/>
          </a:p>
        </p:txBody>
      </p:sp>
      <p:sp>
        <p:nvSpPr>
          <p:cNvPr id="6" name="l1"/>
          <p:cNvSpPr/>
          <p:nvPr/>
        </p:nvSpPr>
        <p:spPr>
          <a:xfrm>
            <a:off x="812800" y="2895600"/>
            <a:ext cx="10566400" cy="12700"/>
          </a:xfrm>
          <a:prstGeom prst="rect">
            <a:avLst/>
          </a:prstGeom>
          <a:solidFill>
            <a:srgbClr val="DCE5D8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t2n"/>
          <p:cNvSpPr txBox="1"/>
          <p:nvPr/>
        </p:nvSpPr>
        <p:spPr>
          <a:xfrm>
            <a:off x="812800" y="3175000"/>
            <a:ext cx="1143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4400" noProof="1">
                <a:solidFill>
                  <a:srgbClr val="E8B54A"/>
                </a:solidFill>
                <a:latin typeface="Archivo Black"/>
                <a:ea typeface="Archivo Black"/>
              </a:rPr>
              <a:t>02</a:t>
            </a:r>
            <a:endParaRPr lang="en-US" sz="4400" noProof="1"/>
          </a:p>
        </p:txBody>
      </p:sp>
      <p:sp>
        <p:nvSpPr>
          <p:cNvPr id="8" name="t2"/>
          <p:cNvSpPr txBox="1"/>
          <p:nvPr/>
        </p:nvSpPr>
        <p:spPr>
          <a:xfrm>
            <a:off x="2032000" y="3251200"/>
            <a:ext cx="8890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200" noProof="1">
                <a:solidFill>
                  <a:srgbClr val="17251F"/>
                </a:solidFill>
                <a:latin typeface="Archivo Black"/>
                <a:ea typeface="Archivo Black"/>
              </a:rPr>
              <a:t>Das Grundprinzip</a:t>
            </a:r>
            <a:endParaRPr lang="en-US" sz="2200" noProof="1"/>
          </a:p>
        </p:txBody>
      </p:sp>
      <p:sp>
        <p:nvSpPr>
          <p:cNvPr id="9" name="t2b"/>
          <p:cNvSpPr txBox="1"/>
          <p:nvPr/>
        </p:nvSpPr>
        <p:spPr>
          <a:xfrm>
            <a:off x="2032000" y="36576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noProof="1">
                <a:solidFill>
                  <a:srgbClr val="5B6B62"/>
                </a:solidFill>
                <a:latin typeface="Inter"/>
                <a:ea typeface="Inter"/>
              </a:rPr>
              <a:t>Jeder Lehrplaninhalt bekommt eine Adresse. Erst dann können Daten, Inhalte und Unterricht darauf verweisen.</a:t>
            </a:r>
            <a:endParaRPr lang="en-US" sz="1500" noProof="1"/>
          </a:p>
        </p:txBody>
      </p:sp>
      <p:sp>
        <p:nvSpPr>
          <p:cNvPr id="10" name="l2"/>
          <p:cNvSpPr/>
          <p:nvPr/>
        </p:nvSpPr>
        <p:spPr>
          <a:xfrm>
            <a:off x="812800" y="4419600"/>
            <a:ext cx="10566400" cy="12700"/>
          </a:xfrm>
          <a:prstGeom prst="rect">
            <a:avLst/>
          </a:prstGeom>
          <a:solidFill>
            <a:srgbClr val="DCE5D8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1" name="t3n"/>
          <p:cNvSpPr txBox="1"/>
          <p:nvPr/>
        </p:nvSpPr>
        <p:spPr>
          <a:xfrm>
            <a:off x="812800" y="4699000"/>
            <a:ext cx="1143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4400" noProof="1">
                <a:solidFill>
                  <a:srgbClr val="E8B54A"/>
                </a:solidFill>
                <a:latin typeface="Archivo Black"/>
                <a:ea typeface="Archivo Black"/>
              </a:rPr>
              <a:t>03</a:t>
            </a:r>
            <a:endParaRPr lang="en-US" sz="4400" noProof="1"/>
          </a:p>
        </p:txBody>
      </p:sp>
      <p:sp>
        <p:nvSpPr>
          <p:cNvPr id="12" name="t3"/>
          <p:cNvSpPr txBox="1"/>
          <p:nvPr/>
        </p:nvSpPr>
        <p:spPr>
          <a:xfrm>
            <a:off x="2032000" y="4775200"/>
            <a:ext cx="8890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200" noProof="1">
                <a:solidFill>
                  <a:srgbClr val="17251F"/>
                </a:solidFill>
                <a:latin typeface="Archivo Black"/>
                <a:ea typeface="Archivo Black"/>
              </a:rPr>
              <a:t>Der Ausbau</a:t>
            </a:r>
            <a:endParaRPr lang="en-US" sz="2200" noProof="1"/>
          </a:p>
        </p:txBody>
      </p:sp>
      <p:sp>
        <p:nvSpPr>
          <p:cNvPr id="13" name="t3b"/>
          <p:cNvSpPr txBox="1"/>
          <p:nvPr/>
        </p:nvSpPr>
        <p:spPr>
          <a:xfrm>
            <a:off x="2032000" y="5181600"/>
            <a:ext cx="8890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noProof="1">
                <a:solidFill>
                  <a:srgbClr val="5B6B62"/>
                </a:solidFill>
                <a:latin typeface="Inter"/>
                <a:ea typeface="Inter"/>
              </a:rPr>
              <a:t>xAPI und Lern-Datenspeicher, Dashboard für Lehrkräfte, Edupool-Einheiten, Lizenzmanagement, Adaptivität und Mikrozertifikate.</a:t>
            </a:r>
            <a:endParaRPr lang="en-US" sz="1500" noProof="1"/>
          </a:p>
        </p:txBody>
      </p:sp>
      <p:sp>
        <p:nvSpPr>
          <p:cNvPr id="14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TEIL 01 · IST-STAND</a:t>
            </a:r>
            <a:endParaRPr lang="en-US" sz="1200" noProof="1"/>
          </a:p>
        </p:txBody>
      </p:sp>
      <p:sp>
        <p:nvSpPr>
          <p:cNvPr id="3" name="titel"/>
          <p:cNvSpPr txBox="1"/>
          <p:nvPr/>
        </p:nvSpPr>
        <p:spPr>
          <a:xfrm>
            <a:off x="812800" y="990600"/>
            <a:ext cx="10541000" cy="101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5000"/>
              </a:lnSpc>
            </a:pPr>
            <a:r>
              <a:rPr lang="en-US" sz="3000" noProof="1">
                <a:solidFill>
                  <a:srgbClr val="17251F"/>
                </a:solidFill>
                <a:latin typeface="Archivo Black"/>
                <a:ea typeface="Archivo Black"/>
              </a:rPr>
              <a:t>Lehrpläne sind PDFs. Daten brauchen Adressen.</a:t>
            </a:r>
            <a:endParaRPr lang="en-US" sz="3000" noProof="1"/>
          </a:p>
        </p:txBody>
      </p:sp>
      <p:sp>
        <p:nvSpPr>
          <p:cNvPr id="4" name="rule"/>
          <p:cNvSpPr/>
          <p:nvPr/>
        </p:nvSpPr>
        <p:spPr>
          <a:xfrm>
            <a:off x="812800" y="1625600"/>
            <a:ext cx="914400" cy="508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lead"/>
          <p:cNvSpPr txBox="1"/>
          <p:nvPr/>
        </p:nvSpPr>
        <p:spPr>
          <a:xfrm>
            <a:off x="812800" y="1930400"/>
            <a:ext cx="10541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700" noProof="1">
                <a:solidFill>
                  <a:srgbClr val="17251F"/>
                </a:solidFill>
                <a:latin typeface="Inter"/>
                <a:ea typeface="Inter"/>
              </a:rPr>
              <a:t>In allen 16 Ländern liegen die Curricula als PDF-Dokumente vor. Sie sind für Menschen geschrieben — nicht für Software. Das hat drei Folgen:</a:t>
            </a:r>
            <a:endParaRPr lang="en-US" sz="1700" noProof="1"/>
          </a:p>
        </p:txBody>
      </p:sp>
      <p:sp>
        <p:nvSpPr>
          <p:cNvPr id="6" name="f1"/>
          <p:cNvSpPr txBox="1"/>
          <p:nvPr/>
        </p:nvSpPr>
        <p:spPr>
          <a:xfrm>
            <a:off x="812800" y="2946400"/>
            <a:ext cx="10541000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Kein Verweis.</a:t>
            </a: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 Ein digitales Lernangebot kann nicht sagen: „Ich behandle genau dieses Lehrplan-Thema." Es gibt keine eindeutige, gemeinsame Kennung.</a:t>
            </a:r>
            <a:endParaRPr lang="en-US" sz="1500" noProof="1"/>
          </a:p>
        </p:txBody>
      </p:sp>
      <p:sp>
        <p:nvSpPr>
          <p:cNvPr id="7" name="l1"/>
          <p:cNvSpPr/>
          <p:nvPr/>
        </p:nvSpPr>
        <p:spPr>
          <a:xfrm>
            <a:off x="812800" y="3886200"/>
            <a:ext cx="10566400" cy="12700"/>
          </a:xfrm>
          <a:prstGeom prst="rect">
            <a:avLst/>
          </a:prstGeom>
          <a:solidFill>
            <a:srgbClr val="DCE5D8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" name="f2"/>
          <p:cNvSpPr txBox="1"/>
          <p:nvPr/>
        </p:nvSpPr>
        <p:spPr>
          <a:xfrm>
            <a:off x="812800" y="4064000"/>
            <a:ext cx="10541000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Keine Vergleichbarkeit.</a:t>
            </a: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 Was in Bayern und in Thüringen zum selben Kompetenzbereich gehört, lässt sich automatisiert nicht gegenüberstellen.</a:t>
            </a:r>
            <a:endParaRPr lang="en-US" sz="1500" noProof="1"/>
          </a:p>
        </p:txBody>
      </p:sp>
      <p:sp>
        <p:nvSpPr>
          <p:cNvPr id="9" name="l2"/>
          <p:cNvSpPr/>
          <p:nvPr/>
        </p:nvSpPr>
        <p:spPr>
          <a:xfrm>
            <a:off x="812800" y="5003800"/>
            <a:ext cx="10566400" cy="12700"/>
          </a:xfrm>
          <a:prstGeom prst="rect">
            <a:avLst/>
          </a:prstGeom>
          <a:solidFill>
            <a:srgbClr val="DCE5D8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" name="f3"/>
          <p:cNvSpPr txBox="1"/>
          <p:nvPr/>
        </p:nvSpPr>
        <p:spPr>
          <a:xfrm>
            <a:off x="812800" y="5181600"/>
            <a:ext cx="10541000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Keine Evidenz.</a:t>
            </a: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 Lernergebnisse lassen sich nicht auf den Lehrplan beziehen — Unterrichtsentwicklung bleibt ohne Datenbasis.</a:t>
            </a:r>
            <a:endParaRPr lang="en-US" sz="1500" noProof="1"/>
          </a:p>
        </p:txBody>
      </p:sp>
      <p:sp>
        <p:nvSpPr>
          <p:cNvPr id="11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A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eile1"/>
          <p:cNvSpPr txBox="1"/>
          <p:nvPr/>
        </p:nvSpPr>
        <p:spPr>
          <a:xfrm>
            <a:off x="1016000" y="2133600"/>
            <a:ext cx="10160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2600" noProof="1">
                <a:solidFill>
                  <a:srgbClr val="EAF0E4"/>
                </a:solidFill>
                <a:latin typeface="Inter"/>
                <a:ea typeface="Inter"/>
              </a:rPr>
              <a:t>Ohne maschinenlesbaren, adressierbaren Lehrplan</a:t>
            </a:r>
            <a:endParaRPr lang="en-US" sz="2600" noProof="1"/>
          </a:p>
        </p:txBody>
      </p:sp>
      <p:sp>
        <p:nvSpPr>
          <p:cNvPr id="3" name="zeile2"/>
          <p:cNvSpPr txBox="1"/>
          <p:nvPr/>
        </p:nvSpPr>
        <p:spPr>
          <a:xfrm>
            <a:off x="965200" y="2844800"/>
            <a:ext cx="10287000" cy="165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4400" noProof="1">
                <a:solidFill>
                  <a:srgbClr val="E8B54A"/>
                </a:solidFill>
                <a:latin typeface="Archivo Black"/>
                <a:ea typeface="Archivo Black"/>
              </a:rPr>
              <a:t>gibt es keine datengestützte</a:t>
            </a:r>
            <a:endParaRPr lang="en-US" sz="4400" noProof="1"/>
          </a:p>
          <a:p>
            <a:pPr>
              <a:lnSpc>
                <a:spcPct val="120000"/>
              </a:lnSpc>
            </a:pPr>
            <a:r>
              <a:rPr lang="en-US" sz="4400" noProof="1">
                <a:solidFill>
                  <a:srgbClr val="E8B54A"/>
                </a:solidFill>
                <a:latin typeface="Archivo Black"/>
                <a:ea typeface="Archivo Black"/>
              </a:rPr>
              <a:t>Unterrichtsentwicklung.</a:t>
            </a:r>
            <a:endParaRPr lang="en-US" sz="4400" noProof="1"/>
          </a:p>
        </p:txBody>
      </p:sp>
      <p:sp>
        <p:nvSpPr>
          <p:cNvPr id="4" name="rule"/>
          <p:cNvSpPr/>
          <p:nvPr/>
        </p:nvSpPr>
        <p:spPr>
          <a:xfrm>
            <a:off x="1016000" y="4826000"/>
            <a:ext cx="1219200" cy="6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sub"/>
          <p:cNvSpPr txBox="1"/>
          <p:nvPr/>
        </p:nvSpPr>
        <p:spPr>
          <a:xfrm>
            <a:off x="1016000" y="5105400"/>
            <a:ext cx="9906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600" noProof="1">
                <a:solidFill>
                  <a:srgbClr val="C9DAC3"/>
                </a:solidFill>
                <a:latin typeface="Inter"/>
                <a:ea typeface="Inter"/>
              </a:rPr>
              <a:t>Die Wissenslandkarte liefert genau diese Infrastruktur —</a:t>
            </a:r>
            <a:endParaRPr lang="en-US" sz="1600" noProof="1"/>
          </a:p>
          <a:p>
            <a:pPr>
              <a:lnSpc>
                <a:spcPct val="155000"/>
              </a:lnSpc>
            </a:pPr>
            <a:r>
              <a:rPr lang="en-US" sz="1600" noProof="1">
                <a:solidFill>
                  <a:srgbClr val="C9DAC3"/>
                </a:solidFill>
                <a:latin typeface="Inter"/>
                <a:ea typeface="Inter"/>
              </a:rPr>
              <a:t>sie ist das Adressregister des Lehrplans.</a:t>
            </a:r>
            <a:endParaRPr lang="en-US" sz="1600" noProof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TEIL 01 · IST-STAND</a:t>
            </a:r>
            <a:endParaRPr lang="en-US" sz="1200" noProof="1"/>
          </a:p>
        </p:txBody>
      </p:sp>
      <p:sp>
        <p:nvSpPr>
          <p:cNvPr id="3" name="titel"/>
          <p:cNvSpPr txBox="1"/>
          <p:nvPr/>
        </p:nvSpPr>
        <p:spPr>
          <a:xfrm>
            <a:off x="812800" y="990600"/>
            <a:ext cx="10541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5000"/>
              </a:lnSpc>
            </a:pPr>
            <a:r>
              <a:rPr lang="en-US" sz="3000" noProof="1">
                <a:solidFill>
                  <a:srgbClr val="17251F"/>
                </a:solidFill>
                <a:latin typeface="Archivo Black"/>
                <a:ea typeface="Archivo Black"/>
              </a:rPr>
              <a:t>Die Wissenschaft fordert genau das</a:t>
            </a:r>
            <a:endParaRPr lang="en-US" sz="3000" noProof="1"/>
          </a:p>
        </p:txBody>
      </p:sp>
      <p:sp>
        <p:nvSpPr>
          <p:cNvPr id="4" name="rule"/>
          <p:cNvSpPr/>
          <p:nvPr/>
        </p:nvSpPr>
        <p:spPr>
          <a:xfrm>
            <a:off x="812800" y="1625600"/>
            <a:ext cx="914400" cy="508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lead"/>
          <p:cNvSpPr txBox="1"/>
          <p:nvPr/>
        </p:nvSpPr>
        <p:spPr>
          <a:xfrm>
            <a:off x="812800" y="1905000"/>
            <a:ext cx="10541000" cy="81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Die Ständige Wissenschaftliche Kommission der KMK (SWK) hat am 26. März 2026 ihr Gutachten </a:t>
            </a: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„Datengestützte Entwicklung und Steuerung in Schulen und frühkindlicher Bildung"</a:t>
            </a: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 vorgelegt — 220 Seiten, 22 Empfehlungen. Der Ausbauplan in Teil 02 setzt genau diese Linie um.</a:t>
            </a:r>
            <a:endParaRPr lang="en-US" sz="1500" noProof="1"/>
          </a:p>
        </p:txBody>
      </p:sp>
      <p:sp>
        <p:nvSpPr>
          <p:cNvPr id="6" name="ltitel"/>
          <p:cNvSpPr txBox="1"/>
          <p:nvPr/>
        </p:nvSpPr>
        <p:spPr>
          <a:xfrm>
            <a:off x="812800" y="2895600"/>
            <a:ext cx="5080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600" noProof="1">
                <a:solidFill>
                  <a:srgbClr val="1F4A3D"/>
                </a:solidFill>
                <a:latin typeface="Archivo Black"/>
                <a:ea typeface="Archivo Black"/>
              </a:rPr>
              <a:t>Drei Kernforderungen 2026</a:t>
            </a:r>
            <a:endParaRPr lang="en-US" sz="1600" noProof="1"/>
          </a:p>
        </p:txBody>
      </p:sp>
      <p:sp>
        <p:nvSpPr>
          <p:cNvPr id="7" name="l1"/>
          <p:cNvSpPr txBox="1"/>
          <p:nvPr/>
        </p:nvSpPr>
        <p:spPr>
          <a:xfrm>
            <a:off x="812800" y="3302000"/>
            <a:ext cx="5080000" cy="81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300" b="1" noProof="1">
                <a:solidFill>
                  <a:srgbClr val="17251F"/>
                </a:solidFill>
                <a:latin typeface="Inter"/>
                <a:ea typeface="Inter"/>
              </a:rPr>
              <a:t>Testsystem mit Folgen.</a:t>
            </a:r>
            <a:r>
              <a:rPr lang="en-US" sz="1300" noProof="1">
                <a:solidFill>
                  <a:srgbClr val="17251F"/>
                </a:solidFill>
                <a:latin typeface="Inter"/>
                <a:ea typeface="Inter"/>
              </a:rPr>
              <a:t> Kohärente, an Bildungsstandards orientierte Tests — deren Ergebnisse verbindlich für die Unterrichtsentwicklung genutzt werden.</a:t>
            </a:r>
            <a:endParaRPr lang="en-US" sz="1300" noProof="1"/>
          </a:p>
        </p:txBody>
      </p:sp>
      <p:sp>
        <p:nvSpPr>
          <p:cNvPr id="8" name="l2"/>
          <p:cNvSpPr txBox="1"/>
          <p:nvPr/>
        </p:nvSpPr>
        <p:spPr>
          <a:xfrm>
            <a:off x="812800" y="4191000"/>
            <a:ext cx="5080000" cy="81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300" b="1" noProof="1">
                <a:solidFill>
                  <a:srgbClr val="17251F"/>
                </a:solidFill>
                <a:latin typeface="Inter"/>
                <a:ea typeface="Inter"/>
              </a:rPr>
              <a:t>Diagnostik plus Förderung.</a:t>
            </a:r>
            <a:r>
              <a:rPr lang="en-US" sz="1300" noProof="1">
                <a:solidFill>
                  <a:srgbClr val="17251F"/>
                </a:solidFill>
                <a:latin typeface="Inter"/>
                <a:ea typeface="Inter"/>
              </a:rPr>
              <a:t> Lernprozessbegleitende digitale Diagnosetools — eng verknüpft mit evidenzbasierten Fördermaterialien.</a:t>
            </a:r>
            <a:endParaRPr lang="en-US" sz="1300" noProof="1"/>
          </a:p>
        </p:txBody>
      </p:sp>
      <p:sp>
        <p:nvSpPr>
          <p:cNvPr id="9" name="l3"/>
          <p:cNvSpPr txBox="1"/>
          <p:nvPr/>
        </p:nvSpPr>
        <p:spPr>
          <a:xfrm>
            <a:off x="812800" y="5080000"/>
            <a:ext cx="5080000" cy="863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300" b="1" noProof="1">
                <a:solidFill>
                  <a:srgbClr val="17251F"/>
                </a:solidFill>
                <a:latin typeface="Inter"/>
                <a:ea typeface="Inter"/>
              </a:rPr>
              <a:t>Ländergemeinsame Plattform.</a:t>
            </a:r>
            <a:r>
              <a:rPr lang="en-US" sz="1300" noProof="1">
                <a:solidFill>
                  <a:srgbClr val="17251F"/>
                </a:solidFill>
                <a:latin typeface="Inter"/>
                <a:ea typeface="Inter"/>
              </a:rPr>
              <a:t> Diagnoseinstrumente und Materialien für Lehrkräfte an einer Stelle — vorrangiges Vorhaben Nr. 4 des Gutachtens.</a:t>
            </a:r>
            <a:endParaRPr lang="en-US" sz="1300" noProof="1"/>
          </a:p>
        </p:txBody>
      </p:sp>
      <p:sp>
        <p:nvSpPr>
          <p:cNvPr id="10" name="vline"/>
          <p:cNvSpPr/>
          <p:nvPr/>
        </p:nvSpPr>
        <p:spPr>
          <a:xfrm>
            <a:off x="6299200" y="2895600"/>
            <a:ext cx="12700" cy="3048000"/>
          </a:xfrm>
          <a:prstGeom prst="rect">
            <a:avLst/>
          </a:prstGeom>
          <a:solidFill>
            <a:srgbClr val="DCE5D8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1" name="rtitel"/>
          <p:cNvSpPr txBox="1"/>
          <p:nvPr/>
        </p:nvSpPr>
        <p:spPr>
          <a:xfrm>
            <a:off x="6731000" y="2895600"/>
            <a:ext cx="46482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600" noProof="1">
                <a:solidFill>
                  <a:srgbClr val="1F4A3D"/>
                </a:solidFill>
                <a:latin typeface="Archivo Black"/>
                <a:ea typeface="Archivo Black"/>
              </a:rPr>
              <a:t>Die Linie zieht sich</a:t>
            </a:r>
            <a:endParaRPr lang="en-US" sz="1600" noProof="1"/>
          </a:p>
        </p:txBody>
      </p:sp>
      <p:sp>
        <p:nvSpPr>
          <p:cNvPr id="12" name="r1"/>
          <p:cNvSpPr txBox="1"/>
          <p:nvPr/>
        </p:nvSpPr>
        <p:spPr>
          <a:xfrm>
            <a:off x="6731000" y="3302000"/>
            <a:ext cx="4648200" cy="81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300" b="1" noProof="1">
                <a:solidFill>
                  <a:srgbClr val="17251F"/>
                </a:solidFill>
                <a:latin typeface="Inter"/>
                <a:ea typeface="Inter"/>
              </a:rPr>
              <a:t>2022 · Digitalisierung im Bildungssystem.</a:t>
            </a:r>
            <a:r>
              <a:rPr lang="en-US" sz="1300" noProof="1">
                <a:solidFill>
                  <a:srgbClr val="17251F"/>
                </a:solidFill>
                <a:latin typeface="Inter"/>
                <a:ea typeface="Inter"/>
              </a:rPr>
              <a:t> Forschungsbasierte Entwicklung von Lehr-Lernmaterialien — mit der Praxis, nicht gegen sie.</a:t>
            </a:r>
            <a:endParaRPr lang="en-US" sz="1300" noProof="1"/>
          </a:p>
        </p:txBody>
      </p:sp>
      <p:sp>
        <p:nvSpPr>
          <p:cNvPr id="13" name="r2"/>
          <p:cNvSpPr txBox="1"/>
          <p:nvPr/>
        </p:nvSpPr>
        <p:spPr>
          <a:xfrm>
            <a:off x="6731000" y="4191000"/>
            <a:ext cx="4648200" cy="81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300" b="1" noProof="1">
                <a:solidFill>
                  <a:srgbClr val="17251F"/>
                </a:solidFill>
                <a:latin typeface="Inter"/>
                <a:ea typeface="Inter"/>
              </a:rPr>
              <a:t>2022 · Basale Kompetenzen.</a:t>
            </a:r>
            <a:r>
              <a:rPr lang="en-US" sz="1300" noProof="1">
                <a:solidFill>
                  <a:srgbClr val="17251F"/>
                </a:solidFill>
                <a:latin typeface="Inter"/>
                <a:ea typeface="Inter"/>
              </a:rPr>
              <a:t> Diagnose und Förderung grundlegender Kompetenzen ins Zentrum der Grundschule gestellt.</a:t>
            </a:r>
            <a:endParaRPr lang="en-US" sz="1300" noProof="1"/>
          </a:p>
        </p:txBody>
      </p:sp>
      <p:sp>
        <p:nvSpPr>
          <p:cNvPr id="14" name="r3"/>
          <p:cNvSpPr txBox="1"/>
          <p:nvPr/>
        </p:nvSpPr>
        <p:spPr>
          <a:xfrm>
            <a:off x="6731000" y="5080000"/>
            <a:ext cx="4648200" cy="863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300" b="1" noProof="1">
                <a:solidFill>
                  <a:srgbClr val="17251F"/>
                </a:solidFill>
                <a:latin typeface="Inter"/>
                <a:ea typeface="Inter"/>
              </a:rPr>
              <a:t>2025 · Sprachliche Bildung.</a:t>
            </a:r>
            <a:r>
              <a:rPr lang="en-US" sz="1300" noProof="1">
                <a:solidFill>
                  <a:srgbClr val="17251F"/>
                </a:solidFill>
                <a:latin typeface="Inter"/>
                <a:ea typeface="Inter"/>
              </a:rPr>
              <a:t> Gezielte Förderung neu zugewanderter Kinder — Grundlage für spracharme Tests und Angebote in der Muttersprache.</a:t>
            </a:r>
            <a:endParaRPr lang="en-US" sz="1300" noProof="1"/>
          </a:p>
        </p:txBody>
      </p:sp>
      <p:sp>
        <p:nvSpPr>
          <p:cNvPr id="15" name="quelle"/>
          <p:cNvSpPr txBox="1"/>
          <p:nvPr/>
        </p:nvSpPr>
        <p:spPr>
          <a:xfrm>
            <a:off x="812800" y="6070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Quellen: </a:t>
            </a:r>
            <a:r>
              <a:rPr lang="en-US" sz="1100" u="sng" noProof="1">
                <a:solidFill>
                  <a:srgbClr val="0563C1"/>
                </a:solidFill>
                <a:latin typeface="Inter"/>
                <a:ea typeface="Inter"/>
                <a:hlinkClick r:id="rId2"/>
              </a:rPr>
              <a:t>SWK-Gutachten 2026</a:t>
            </a: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 · </a:t>
            </a:r>
            <a:r>
              <a:rPr lang="en-US" sz="1100" u="sng" noProof="1">
                <a:solidFill>
                  <a:srgbClr val="0563C1"/>
                </a:solidFill>
                <a:latin typeface="Inter"/>
                <a:ea typeface="Inter"/>
                <a:hlinkClick r:id="rId3"/>
              </a:rPr>
              <a:t>KMK, 26.03.2026</a:t>
            </a: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 · </a:t>
            </a:r>
            <a:r>
              <a:rPr lang="en-US" sz="1100" u="sng" noProof="1">
                <a:solidFill>
                  <a:srgbClr val="0563C1"/>
                </a:solidFill>
                <a:latin typeface="Inter"/>
                <a:ea typeface="Inter"/>
                <a:hlinkClick r:id="rId4"/>
              </a:rPr>
              <a:t>SWK-Gutachten 2022</a:t>
            </a: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 · </a:t>
            </a:r>
            <a:r>
              <a:rPr lang="en-US" sz="1100" u="sng" noProof="1">
                <a:solidFill>
                  <a:srgbClr val="0563C1"/>
                </a:solidFill>
                <a:latin typeface="Inter"/>
                <a:ea typeface="Inter"/>
                <a:hlinkClick r:id="rId5"/>
              </a:rPr>
              <a:t>SWK-Stellungnahme 2025</a:t>
            </a:r>
            <a:endParaRPr lang="en-US" sz="1100" noProof="1"/>
          </a:p>
        </p:txBody>
      </p:sp>
      <p:sp>
        <p:nvSpPr>
          <p:cNvPr id="16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TEIL 01 · IST-STAND</a:t>
            </a:r>
            <a:endParaRPr lang="en-US" sz="1200" noProof="1"/>
          </a:p>
        </p:txBody>
      </p:sp>
      <p:sp>
        <p:nvSpPr>
          <p:cNvPr id="3" name="titel"/>
          <p:cNvSpPr txBox="1"/>
          <p:nvPr/>
        </p:nvSpPr>
        <p:spPr>
          <a:xfrm>
            <a:off x="812800" y="990600"/>
            <a:ext cx="10541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5000"/>
              </a:lnSpc>
            </a:pPr>
            <a:r>
              <a:rPr lang="en-US" sz="3000" noProof="1">
                <a:solidFill>
                  <a:srgbClr val="17251F"/>
                </a:solidFill>
                <a:latin typeface="Archivo Black"/>
                <a:ea typeface="Archivo Black"/>
              </a:rPr>
              <a:t>Das Modell — jeder Inhalt bekommt eine Adresse</a:t>
            </a:r>
            <a:endParaRPr lang="en-US" sz="3000" noProof="1"/>
          </a:p>
        </p:txBody>
      </p:sp>
      <p:sp>
        <p:nvSpPr>
          <p:cNvPr id="4" name="rule"/>
          <p:cNvSpPr/>
          <p:nvPr/>
        </p:nvSpPr>
        <p:spPr>
          <a:xfrm>
            <a:off x="812800" y="1625600"/>
            <a:ext cx="914400" cy="508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uri_box"/>
          <p:cNvSpPr/>
          <p:nvPr/>
        </p:nvSpPr>
        <p:spPr>
          <a:xfrm>
            <a:off x="812800" y="1981200"/>
            <a:ext cx="10566400" cy="812800"/>
          </a:xfrm>
          <a:prstGeom prst="rect">
            <a:avLst/>
          </a:prstGeom>
          <a:solidFill>
            <a:srgbClr val="17251F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uri"/>
          <p:cNvSpPr txBox="1"/>
          <p:nvPr/>
        </p:nvSpPr>
        <p:spPr>
          <a:xfrm>
            <a:off x="1117600" y="2133600"/>
            <a:ext cx="10033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700" noProof="1">
                <a:solidFill>
                  <a:srgbClr val="E8B54A"/>
                </a:solidFill>
                <a:latin typeface="Inter"/>
                <a:ea typeface="Inter"/>
              </a:rPr>
              <a:t>urn:wlk:land:</a:t>
            </a:r>
            <a:r>
              <a:rPr lang="en-US" sz="1700" noProof="1">
                <a:solidFill>
                  <a:srgbClr val="FFFFFF"/>
                </a:solidFill>
                <a:latin typeface="Inter"/>
                <a:ea typeface="Inter"/>
              </a:rPr>
              <a:t>ST.SPO.SPGO.T01.U90</a:t>
            </a:r>
            <a:endParaRPr lang="en-US" sz="1700" noProof="1"/>
          </a:p>
        </p:txBody>
      </p:sp>
      <p:sp>
        <p:nvSpPr>
          <p:cNvPr id="7" name="uri_sub"/>
          <p:cNvSpPr txBox="1"/>
          <p:nvPr/>
        </p:nvSpPr>
        <p:spPr>
          <a:xfrm>
            <a:off x="1117600" y="2489200"/>
            <a:ext cx="10033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noProof="1">
                <a:solidFill>
                  <a:srgbClr val="9FB3A5"/>
                </a:solidFill>
                <a:latin typeface="Inter"/>
                <a:ea typeface="Inter"/>
              </a:rPr>
              <a:t>Land · Fach · Struktur · Thema · Kompetenzbereich — eindeutig und stabil referenzierbar</a:t>
            </a:r>
            <a:endParaRPr lang="en-US" sz="1200" noProof="1"/>
          </a:p>
        </p:txBody>
      </p:sp>
      <p:sp>
        <p:nvSpPr>
          <p:cNvPr id="8" name="b1t"/>
          <p:cNvSpPr txBox="1"/>
          <p:nvPr/>
        </p:nvSpPr>
        <p:spPr>
          <a:xfrm>
            <a:off x="812800" y="3200400"/>
            <a:ext cx="50800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700" noProof="1">
                <a:solidFill>
                  <a:srgbClr val="1F4A3D"/>
                </a:solidFill>
                <a:latin typeface="Archivo Black"/>
                <a:ea typeface="Archivo Black"/>
              </a:rPr>
              <a:t>Baumstruktur</a:t>
            </a:r>
            <a:endParaRPr lang="en-US" sz="1700" noProof="1"/>
          </a:p>
        </p:txBody>
      </p:sp>
      <p:sp>
        <p:nvSpPr>
          <p:cNvPr id="9" name="b1"/>
          <p:cNvSpPr txBox="1"/>
          <p:nvPr/>
        </p:nvSpPr>
        <p:spPr>
          <a:xfrm>
            <a:off x="812800" y="3606800"/>
            <a:ext cx="50800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Land → Fach → Schulform → Schuljahr → Thema → Kompetenz → einzelner Inhalt. Jeder Knoten trägt Titel, Jahrgänge und Quelle des Original-Lehrplans.</a:t>
            </a:r>
            <a:endParaRPr lang="en-US" sz="1500" noProof="1"/>
          </a:p>
        </p:txBody>
      </p:sp>
      <p:sp>
        <p:nvSpPr>
          <p:cNvPr id="10" name="b2t"/>
          <p:cNvSpPr txBox="1"/>
          <p:nvPr/>
        </p:nvSpPr>
        <p:spPr>
          <a:xfrm>
            <a:off x="6299200" y="3200400"/>
            <a:ext cx="50800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700" noProof="1">
                <a:solidFill>
                  <a:srgbClr val="1F4A3D"/>
                </a:solidFill>
                <a:latin typeface="Archivo Black"/>
                <a:ea typeface="Archivo Black"/>
              </a:rPr>
              <a:t>KMK-Kernraum-Mapping</a:t>
            </a:r>
            <a:endParaRPr lang="en-US" sz="1700" noProof="1"/>
          </a:p>
        </p:txBody>
      </p:sp>
      <p:sp>
        <p:nvSpPr>
          <p:cNvPr id="11" name="b2"/>
          <p:cNvSpPr txBox="1"/>
          <p:nvPr/>
        </p:nvSpPr>
        <p:spPr>
          <a:xfrm>
            <a:off x="6299200" y="3606800"/>
            <a:ext cx="50800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Länderspezifische Knoten sind auf den gemeinsamen KMK-Kernraum abgebildet. Dadurch werden Länder vergleichbar und Inhalte bundesweit anschlussfähig.</a:t>
            </a:r>
            <a:endParaRPr lang="en-US" sz="1500" noProof="1"/>
          </a:p>
        </p:txBody>
      </p:sp>
      <p:sp>
        <p:nvSpPr>
          <p:cNvPr id="12" name="vline"/>
          <p:cNvSpPr/>
          <p:nvPr/>
        </p:nvSpPr>
        <p:spPr>
          <a:xfrm>
            <a:off x="5994400" y="3200400"/>
            <a:ext cx="12700" cy="2032000"/>
          </a:xfrm>
          <a:prstGeom prst="rect">
            <a:avLst/>
          </a:prstGeom>
          <a:solidFill>
            <a:srgbClr val="DCE5D8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3" name="note"/>
          <p:cNvSpPr txBox="1"/>
          <p:nvPr/>
        </p:nvSpPr>
        <p:spPr>
          <a:xfrm>
            <a:off x="812800" y="5486400"/>
            <a:ext cx="10541000" cy="63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noProof="1">
                <a:solidFill>
                  <a:srgbClr val="5B6B62"/>
                </a:solidFill>
                <a:latin typeface="Inter"/>
                <a:ea typeface="Inter"/>
              </a:rPr>
              <a:t>Alle Inhalte wörtlich aus den amtlichen Fachlehrplänen — mit Quellenangabe und edupool-Verweis an jedem Blatt des Baums.</a:t>
            </a:r>
            <a:endParaRPr lang="en-US" sz="1500" noProof="1"/>
          </a:p>
        </p:txBody>
      </p:sp>
      <p:sp>
        <p:nvSpPr>
          <p:cNvPr id="14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A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1016000" y="7620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E8B54A"/>
                </a:solidFill>
                <a:latin typeface="Inter"/>
                <a:ea typeface="Inter"/>
              </a:rPr>
              <a:t>DIE LANDKARTE IN ZAHLEN</a:t>
            </a:r>
            <a:endParaRPr lang="en-US" sz="1200" noProof="1"/>
          </a:p>
        </p:txBody>
      </p:sp>
      <p:sp>
        <p:nvSpPr>
          <p:cNvPr id="3" name="n1"/>
          <p:cNvSpPr txBox="1"/>
          <p:nvPr/>
        </p:nvSpPr>
        <p:spPr>
          <a:xfrm>
            <a:off x="1016000" y="1651000"/>
            <a:ext cx="5080000" cy="101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6400" noProof="1">
                <a:solidFill>
                  <a:srgbClr val="FFFFFF"/>
                </a:solidFill>
                <a:latin typeface="Archivo Black"/>
                <a:ea typeface="Archivo Black"/>
              </a:rPr>
              <a:t>339.517</a:t>
            </a:r>
            <a:endParaRPr lang="en-US" sz="6400" noProof="1"/>
          </a:p>
        </p:txBody>
      </p:sp>
      <p:sp>
        <p:nvSpPr>
          <p:cNvPr id="4" name="n1b"/>
          <p:cNvSpPr txBox="1"/>
          <p:nvPr/>
        </p:nvSpPr>
        <p:spPr>
          <a:xfrm>
            <a:off x="1041400" y="2717800"/>
            <a:ext cx="4826000" cy="609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5000"/>
              </a:lnSpc>
            </a:pPr>
            <a:r>
              <a:rPr lang="en-US" sz="1500" noProof="1">
                <a:solidFill>
                  <a:srgbClr val="C9DAC3"/>
                </a:solidFill>
                <a:latin typeface="Inter"/>
                <a:ea typeface="Inter"/>
              </a:rPr>
              <a:t>adressierbare Lehrplan-Knoten — von der Kompetenz bis zur einzelnen Anforderung</a:t>
            </a:r>
            <a:endParaRPr lang="en-US" sz="1500" noProof="1"/>
          </a:p>
        </p:txBody>
      </p:sp>
      <p:sp>
        <p:nvSpPr>
          <p:cNvPr id="5" name="n2"/>
          <p:cNvSpPr txBox="1"/>
          <p:nvPr/>
        </p:nvSpPr>
        <p:spPr>
          <a:xfrm>
            <a:off x="6604000" y="1651000"/>
            <a:ext cx="4572000" cy="101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6400" noProof="1">
                <a:solidFill>
                  <a:srgbClr val="E8B54A"/>
                </a:solidFill>
                <a:latin typeface="Archivo Black"/>
                <a:ea typeface="Archivo Black"/>
              </a:rPr>
              <a:t>16</a:t>
            </a:r>
            <a:endParaRPr lang="en-US" sz="6400" noProof="1"/>
          </a:p>
        </p:txBody>
      </p:sp>
      <p:sp>
        <p:nvSpPr>
          <p:cNvPr id="6" name="n2b"/>
          <p:cNvSpPr txBox="1"/>
          <p:nvPr/>
        </p:nvSpPr>
        <p:spPr>
          <a:xfrm>
            <a:off x="6629400" y="2717800"/>
            <a:ext cx="4572000" cy="609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5000"/>
              </a:lnSpc>
            </a:pPr>
            <a:r>
              <a:rPr lang="en-US" sz="1500" noProof="1">
                <a:solidFill>
                  <a:srgbClr val="C9DAC3"/>
                </a:solidFill>
                <a:latin typeface="Inter"/>
                <a:ea typeface="Inter"/>
              </a:rPr>
              <a:t>Bundesländer vollständig erfasst, Grundschule bis gymnasiale Oberstufe</a:t>
            </a:r>
            <a:endParaRPr lang="en-US" sz="1500" noProof="1"/>
          </a:p>
        </p:txBody>
      </p:sp>
      <p:sp>
        <p:nvSpPr>
          <p:cNvPr id="7" name="rule"/>
          <p:cNvSpPr/>
          <p:nvPr/>
        </p:nvSpPr>
        <p:spPr>
          <a:xfrm>
            <a:off x="1016000" y="3810000"/>
            <a:ext cx="10160000" cy="12700"/>
          </a:xfrm>
          <a:prstGeom prst="rect">
            <a:avLst/>
          </a:prstGeom>
          <a:solidFill>
            <a:srgbClr val="3A645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" name="n3"/>
          <p:cNvSpPr txBox="1"/>
          <p:nvPr/>
        </p:nvSpPr>
        <p:spPr>
          <a:xfrm>
            <a:off x="1016000" y="4191000"/>
            <a:ext cx="5080000" cy="889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5200" noProof="1">
                <a:solidFill>
                  <a:srgbClr val="FFFFFF"/>
                </a:solidFill>
                <a:latin typeface="Archivo Black"/>
                <a:ea typeface="Archivo Black"/>
              </a:rPr>
              <a:t>5.565</a:t>
            </a:r>
            <a:endParaRPr lang="en-US" sz="5200" noProof="1"/>
          </a:p>
        </p:txBody>
      </p:sp>
      <p:sp>
        <p:nvSpPr>
          <p:cNvPr id="9" name="n3b"/>
          <p:cNvSpPr txBox="1"/>
          <p:nvPr/>
        </p:nvSpPr>
        <p:spPr>
          <a:xfrm>
            <a:off x="1041400" y="5130800"/>
            <a:ext cx="4826000" cy="609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5000"/>
              </a:lnSpc>
            </a:pPr>
            <a:r>
              <a:rPr lang="en-US" sz="1500" noProof="1">
                <a:solidFill>
                  <a:srgbClr val="C9DAC3"/>
                </a:solidFill>
                <a:latin typeface="Inter"/>
                <a:ea typeface="Inter"/>
              </a:rPr>
              <a:t>Selbsttest-Aufgaben in 248 Paketen — wörtlich aus den Fachlehrplänen abgeleitet</a:t>
            </a:r>
            <a:endParaRPr lang="en-US" sz="1500" noProof="1"/>
          </a:p>
        </p:txBody>
      </p:sp>
      <p:sp>
        <p:nvSpPr>
          <p:cNvPr id="10" name="n4"/>
          <p:cNvSpPr txBox="1"/>
          <p:nvPr/>
        </p:nvSpPr>
        <p:spPr>
          <a:xfrm>
            <a:off x="6604000" y="4191000"/>
            <a:ext cx="4572000" cy="889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5200" noProof="1">
                <a:solidFill>
                  <a:srgbClr val="E8B54A"/>
                </a:solidFill>
                <a:latin typeface="Archivo Black"/>
                <a:ea typeface="Archivo Black"/>
              </a:rPr>
              <a:t>30</a:t>
            </a:r>
            <a:endParaRPr lang="en-US" sz="5200" noProof="1"/>
          </a:p>
        </p:txBody>
      </p:sp>
      <p:sp>
        <p:nvSpPr>
          <p:cNvPr id="11" name="n4b"/>
          <p:cNvSpPr txBox="1"/>
          <p:nvPr/>
        </p:nvSpPr>
        <p:spPr>
          <a:xfrm>
            <a:off x="6629400" y="5130800"/>
            <a:ext cx="4572000" cy="609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5000"/>
              </a:lnSpc>
            </a:pPr>
            <a:r>
              <a:rPr lang="en-US" sz="1500" noProof="1">
                <a:solidFill>
                  <a:srgbClr val="C9DAC3"/>
                </a:solidFill>
                <a:latin typeface="Inter"/>
                <a:ea typeface="Inter"/>
              </a:rPr>
              <a:t>Gymnasialfächer — darunter Astronomie, Psychologie, Rechtskunde, Technik, Wirtschaftslehre</a:t>
            </a:r>
            <a:endParaRPr lang="en-US" sz="1500" noProof="1"/>
          </a:p>
        </p:txBody>
      </p:sp>
      <p:sp>
        <p:nvSpPr>
          <p:cNvPr id="12" name="fuss"/>
          <p:cNvSpPr txBox="1"/>
          <p:nvPr/>
        </p:nvSpPr>
        <p:spPr>
          <a:xfrm>
            <a:off x="1016000" y="6350000"/>
            <a:ext cx="101600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noProof="1">
                <a:solidFill>
                  <a:srgbClr val="8FA894"/>
                </a:solidFill>
                <a:latin typeface="Inter"/>
                <a:ea typeface="Inter"/>
              </a:rPr>
              <a:t>Projektstatistik, Stand: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TEIL 01 · IST-STAND</a:t>
            </a:r>
            <a:endParaRPr lang="en-US" sz="1200" noProof="1"/>
          </a:p>
        </p:txBody>
      </p:sp>
      <p:sp>
        <p:nvSpPr>
          <p:cNvPr id="3" name="titel"/>
          <p:cNvSpPr txBox="1"/>
          <p:nvPr/>
        </p:nvSpPr>
        <p:spPr>
          <a:xfrm>
            <a:off x="812800" y="990600"/>
            <a:ext cx="10541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5000"/>
              </a:lnSpc>
            </a:pPr>
            <a:r>
              <a:rPr lang="en-US" sz="3000" noProof="1">
                <a:solidFill>
                  <a:srgbClr val="17251F"/>
                </a:solidFill>
                <a:latin typeface="Archivo Black"/>
                <a:ea typeface="Archivo Black"/>
              </a:rPr>
              <a:t>Alle 16 Länder — ein gemeinsamer Datenraum</a:t>
            </a:r>
            <a:endParaRPr lang="en-US" sz="3000" noProof="1"/>
          </a:p>
        </p:txBody>
      </p:sp>
      <p:sp>
        <p:nvSpPr>
          <p:cNvPr id="4" name="rule"/>
          <p:cNvSpPr/>
          <p:nvPr/>
        </p:nvSpPr>
        <p:spPr>
          <a:xfrm>
            <a:off x="812800" y="1625600"/>
            <a:ext cx="914400" cy="508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graphicFrame>
        <p:nvGraphicFramePr>
          <p:cNvPr id="5" name="chart"/>
          <p:cNvGraphicFramePr/>
          <p:nvPr/>
        </p:nvGraphicFramePr>
        <p:xfrm>
          <a:off x="508000" y="1778000"/>
          <a:ext cx="111760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quelle"/>
          <p:cNvSpPr txBox="1"/>
          <p:nvPr/>
        </p:nvSpPr>
        <p:spPr>
          <a:xfrm>
            <a:off x="812800" y="6070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Lehrplan-Knoten je Bundesland · Projektstatistik, Stand: Oktober 2026</a:t>
            </a:r>
            <a:endParaRPr lang="en-US" sz="1100" noProof="1"/>
          </a:p>
        </p:txBody>
      </p:sp>
      <p:sp>
        <p:nvSpPr>
          <p:cNvPr id="7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TEIL 01 · IST-STAND</a:t>
            </a:r>
            <a:endParaRPr lang="en-US" sz="1200" noProof="1"/>
          </a:p>
        </p:txBody>
      </p:sp>
      <p:sp>
        <p:nvSpPr>
          <p:cNvPr id="3" name="titel"/>
          <p:cNvSpPr txBox="1"/>
          <p:nvPr/>
        </p:nvSpPr>
        <p:spPr>
          <a:xfrm>
            <a:off x="812800" y="990600"/>
            <a:ext cx="10541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5000"/>
              </a:lnSpc>
            </a:pPr>
            <a:r>
              <a:rPr lang="en-US" sz="3000" noProof="1">
                <a:solidFill>
                  <a:srgbClr val="17251F"/>
                </a:solidFill>
                <a:latin typeface="Archivo Black"/>
                <a:ea typeface="Archivo Black"/>
              </a:rPr>
              <a:t>Der internationale Blick — PISA als Weckruf</a:t>
            </a:r>
            <a:endParaRPr lang="en-US" sz="3000" noProof="1"/>
          </a:p>
        </p:txBody>
      </p:sp>
      <p:sp>
        <p:nvSpPr>
          <p:cNvPr id="4" name="rule"/>
          <p:cNvSpPr/>
          <p:nvPr/>
        </p:nvSpPr>
        <p:spPr>
          <a:xfrm>
            <a:off x="812800" y="1625600"/>
            <a:ext cx="914400" cy="508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n1"/>
          <p:cNvSpPr txBox="1"/>
          <p:nvPr/>
        </p:nvSpPr>
        <p:spPr>
          <a:xfrm>
            <a:off x="812800" y="1981200"/>
            <a:ext cx="1168400" cy="533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3200" noProof="1">
                <a:solidFill>
                  <a:srgbClr val="E8B54A"/>
                </a:solidFill>
                <a:latin typeface="Archivo Black"/>
                <a:ea typeface="Archivo Black"/>
              </a:rPr>
              <a:t>−39</a:t>
            </a:r>
            <a:endParaRPr lang="en-US" sz="3200" noProof="1"/>
          </a:p>
        </p:txBody>
      </p:sp>
      <p:sp>
        <p:nvSpPr>
          <p:cNvPr id="6" name="n1t"/>
          <p:cNvSpPr txBox="1"/>
          <p:nvPr/>
        </p:nvSpPr>
        <p:spPr>
          <a:xfrm>
            <a:off x="2133600" y="1981200"/>
            <a:ext cx="3911600" cy="736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300" noProof="1">
                <a:solidFill>
                  <a:srgbClr val="17251F"/>
                </a:solidFill>
                <a:latin typeface="Inter"/>
                <a:ea typeface="Inter"/>
              </a:rPr>
              <a:t>Punkte Verlust in Mathematik von PISA 2012 zu 2022 — der OECD-Schnitt verlor 16, Deutschland mehr als doppelt so viel.</a:t>
            </a:r>
            <a:endParaRPr lang="en-US" sz="1300" noProof="1"/>
          </a:p>
        </p:txBody>
      </p:sp>
      <p:sp>
        <p:nvSpPr>
          <p:cNvPr id="7" name="n2"/>
          <p:cNvSpPr txBox="1"/>
          <p:nvPr/>
        </p:nvSpPr>
        <p:spPr>
          <a:xfrm>
            <a:off x="812800" y="2895600"/>
            <a:ext cx="1168400" cy="533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3200" noProof="1">
                <a:solidFill>
                  <a:srgbClr val="E8B54A"/>
                </a:solidFill>
                <a:latin typeface="Archivo Black"/>
                <a:ea typeface="Archivo Black"/>
              </a:rPr>
              <a:t>30 %</a:t>
            </a:r>
            <a:endParaRPr lang="en-US" sz="3200" noProof="1"/>
          </a:p>
        </p:txBody>
      </p:sp>
      <p:sp>
        <p:nvSpPr>
          <p:cNvPr id="8" name="n2t"/>
          <p:cNvSpPr txBox="1"/>
          <p:nvPr/>
        </p:nvSpPr>
        <p:spPr>
          <a:xfrm>
            <a:off x="2133600" y="2895600"/>
            <a:ext cx="3911600" cy="736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300" noProof="1">
                <a:solidFill>
                  <a:srgbClr val="17251F"/>
                </a:solidFill>
                <a:latin typeface="Inter"/>
                <a:ea typeface="Inter"/>
              </a:rPr>
              <a:t>der 15-Jährigen erreichen in Mathematik nicht einmal die Kompetenzstufe II (PISA 2022).</a:t>
            </a:r>
            <a:endParaRPr lang="en-US" sz="1300" noProof="1"/>
          </a:p>
        </p:txBody>
      </p:sp>
      <p:sp>
        <p:nvSpPr>
          <p:cNvPr id="9" name="n3"/>
          <p:cNvSpPr txBox="1"/>
          <p:nvPr/>
        </p:nvSpPr>
        <p:spPr>
          <a:xfrm>
            <a:off x="812800" y="3810000"/>
            <a:ext cx="1168400" cy="533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3200" noProof="1">
                <a:solidFill>
                  <a:srgbClr val="E8B54A"/>
                </a:solidFill>
                <a:latin typeface="Archivo Black"/>
                <a:ea typeface="Archivo Black"/>
              </a:rPr>
              <a:t>61 %</a:t>
            </a:r>
            <a:endParaRPr lang="en-US" sz="3200" noProof="1"/>
          </a:p>
        </p:txBody>
      </p:sp>
      <p:sp>
        <p:nvSpPr>
          <p:cNvPr id="10" name="n3t"/>
          <p:cNvSpPr txBox="1"/>
          <p:nvPr/>
        </p:nvSpPr>
        <p:spPr>
          <a:xfrm>
            <a:off x="2133600" y="3810000"/>
            <a:ext cx="3911600" cy="736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300" noProof="1">
                <a:solidFill>
                  <a:srgbClr val="17251F"/>
                </a:solidFill>
                <a:latin typeface="Inter"/>
                <a:ea typeface="Inter"/>
              </a:rPr>
              <a:t>berichten verlässlich funktionierende Technik an ihrer Schule — deutlich unter dem OECD-Schnitt (PISA 2025).</a:t>
            </a:r>
            <a:endParaRPr lang="en-US" sz="1300" noProof="1"/>
          </a:p>
        </p:txBody>
      </p:sp>
      <p:sp>
        <p:nvSpPr>
          <p:cNvPr id="11" name="leadl"/>
          <p:cNvSpPr txBox="1"/>
          <p:nvPr/>
        </p:nvSpPr>
        <p:spPr>
          <a:xfrm>
            <a:off x="812800" y="4724400"/>
            <a:ext cx="5232400" cy="12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400" noProof="1">
                <a:solidFill>
                  <a:srgbClr val="17251F"/>
                </a:solidFill>
                <a:latin typeface="Inter"/>
                <a:ea typeface="Inter"/>
              </a:rPr>
              <a:t>Die OECD mahnt Präzision statt Aktionismus: </a:t>
            </a:r>
            <a:r>
              <a:rPr lang="en-US" sz="1400" b="1" noProof="1">
                <a:solidFill>
                  <a:srgbClr val="17251F"/>
                </a:solidFill>
                <a:latin typeface="Inter"/>
                <a:ea typeface="Inter"/>
              </a:rPr>
              <a:t>moderate digitale Nutzung</a:t>
            </a:r>
            <a:r>
              <a:rPr lang="en-US" sz="1400" noProof="1">
                <a:solidFill>
                  <a:srgbClr val="17251F"/>
                </a:solidFill>
                <a:latin typeface="Inter"/>
                <a:ea typeface="Inter"/>
              </a:rPr>
              <a:t> (1–5 Stunden täglich) geht mit besseren Mathematikleistungen einher — entscheidend ist der zielgenaue Einsatz.</a:t>
            </a:r>
            <a:endParaRPr lang="en-US" sz="1400" noProof="1"/>
          </a:p>
        </p:txBody>
      </p:sp>
      <p:graphicFrame>
        <p:nvGraphicFramePr>
          <p:cNvPr id="12" name="chart"/>
          <p:cNvGraphicFramePr/>
          <p:nvPr/>
        </p:nvGraphicFramePr>
        <p:xfrm>
          <a:off x="6299200" y="1879600"/>
          <a:ext cx="50800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chartnote"/>
          <p:cNvSpPr txBox="1"/>
          <p:nvPr/>
        </p:nvSpPr>
        <p:spPr>
          <a:xfrm>
            <a:off x="6299200" y="5054600"/>
            <a:ext cx="50800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300" noProof="1">
                <a:solidFill>
                  <a:srgbClr val="5B6B62"/>
                </a:solidFill>
                <a:latin typeface="Inter"/>
                <a:ea typeface="Inter"/>
              </a:rPr>
              <a:t>PISA 2025: Deutschland erstmals in allen Bereichen nur OECD-Schnitt; Japan und Estland digitalisieren konsequent — ihre Curricula liegen in der Landkarte vor.</a:t>
            </a:r>
            <a:endParaRPr lang="en-US" sz="1300" noProof="1"/>
          </a:p>
        </p:txBody>
      </p:sp>
      <p:sp>
        <p:nvSpPr>
          <p:cNvPr id="14" name="quelle"/>
          <p:cNvSpPr txBox="1"/>
          <p:nvPr/>
        </p:nvSpPr>
        <p:spPr>
          <a:xfrm>
            <a:off x="812800" y="6070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Quellen: </a:t>
            </a:r>
            <a:r>
              <a:rPr lang="en-US" sz="1100" u="sng" noProof="1">
                <a:solidFill>
                  <a:srgbClr val="0563C1"/>
                </a:solidFill>
                <a:latin typeface="Inter"/>
                <a:ea typeface="Inter"/>
                <a:hlinkClick r:id="rId3"/>
              </a:rPr>
              <a:t>PISA 2022 (Destatis/OECD)</a:t>
            </a: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 · </a:t>
            </a:r>
            <a:r>
              <a:rPr lang="en-US" sz="1100" u="sng" noProof="1">
                <a:solidFill>
                  <a:srgbClr val="0563C1"/>
                </a:solidFill>
                <a:latin typeface="Inter"/>
                <a:ea typeface="Inter"/>
                <a:hlinkClick r:id="rId4"/>
              </a:rPr>
              <a:t>PISA 2025 (OECD Education GPS)</a:t>
            </a: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 · </a:t>
            </a:r>
            <a:r>
              <a:rPr lang="en-US" sz="1100" u="sng" noProof="1">
                <a:solidFill>
                  <a:srgbClr val="0563C1"/>
                </a:solidFill>
                <a:latin typeface="Inter"/>
                <a:ea typeface="Inter"/>
                <a:hlinkClick r:id="rId5"/>
              </a:rPr>
              <a:t>OECD (2025): Policy Insights</a:t>
            </a: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 · </a:t>
            </a:r>
            <a:r>
              <a:rPr lang="en-US" sz="1100" u="sng" noProof="1">
                <a:solidFill>
                  <a:srgbClr val="0563C1"/>
                </a:solidFill>
                <a:latin typeface="Inter"/>
                <a:ea typeface="Inter"/>
                <a:hlinkClick r:id="rId6"/>
              </a:rPr>
              <a:t>Lewalter et al. (2023)</a:t>
            </a:r>
            <a:endParaRPr lang="en-US" sz="1100" noProof="1"/>
          </a:p>
        </p:txBody>
      </p:sp>
      <p:sp>
        <p:nvSpPr>
          <p:cNvPr id="15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TEIL 01 · IST-STAND</a:t>
            </a:r>
            <a:endParaRPr lang="en-US" sz="1200" noProof="1"/>
          </a:p>
        </p:txBody>
      </p:sp>
      <p:sp>
        <p:nvSpPr>
          <p:cNvPr id="3" name="titel"/>
          <p:cNvSpPr txBox="1"/>
          <p:nvPr/>
        </p:nvSpPr>
        <p:spPr>
          <a:xfrm>
            <a:off x="812800" y="990600"/>
            <a:ext cx="7620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5000"/>
              </a:lnSpc>
            </a:pPr>
            <a:r>
              <a:rPr lang="en-US" sz="3000" noProof="1">
                <a:solidFill>
                  <a:srgbClr val="17251F"/>
                </a:solidFill>
                <a:latin typeface="Archivo Black"/>
                <a:ea typeface="Archivo Black"/>
              </a:rPr>
              <a:t>Die App heute</a:t>
            </a:r>
            <a:endParaRPr lang="en-US" sz="3000" noProof="1"/>
          </a:p>
        </p:txBody>
      </p:sp>
      <p:sp>
        <p:nvSpPr>
          <p:cNvPr id="4" name="rule"/>
          <p:cNvSpPr/>
          <p:nvPr/>
        </p:nvSpPr>
        <p:spPr>
          <a:xfrm>
            <a:off x="812800" y="1625600"/>
            <a:ext cx="914400" cy="508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shot-border"/>
          <p:cNvSpPr/>
          <p:nvPr/>
        </p:nvSpPr>
        <p:spPr>
          <a:xfrm>
            <a:off x="6350000" y="1651000"/>
            <a:ext cx="5029200" cy="3048000"/>
          </a:xfrm>
          <a:prstGeom prst="rect">
            <a:avLst/>
          </a:prstGeom>
          <a:noFill/>
          <a:ln w="12700">
            <a:solidFill>
              <a:srgbClr val="DCE5D8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7" name="f1t"/>
          <p:cNvSpPr txBox="1"/>
          <p:nvPr/>
        </p:nvSpPr>
        <p:spPr>
          <a:xfrm>
            <a:off x="812800" y="1981200"/>
            <a:ext cx="5334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600" noProof="1">
                <a:solidFill>
                  <a:srgbClr val="1F4A3D"/>
                </a:solidFill>
                <a:latin typeface="Archivo Black"/>
              </a:rPr>
              <a:t>Schüler*innen</a:t>
            </a:r>
            <a:endParaRPr lang="en-US" sz="1600" noProof="1"/>
          </a:p>
        </p:txBody>
      </p:sp>
      <p:sp>
        <p:nvSpPr>
          <p:cNvPr id="8" name="f1"/>
          <p:cNvSpPr txBox="1"/>
          <p:nvPr/>
        </p:nvSpPr>
        <p:spPr>
          <a:xfrm>
            <a:off x="812800" y="2336800"/>
            <a:ext cx="5334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400" noProof="1">
                <a:solidFill>
                  <a:srgbClr val="17251F"/>
                </a:solidFill>
                <a:latin typeface="Inter"/>
                <a:ea typeface="Inter"/>
              </a:rPr>
              <a:t>Der eigene Lehrplan als Baum — Themen ansehen und abhaken; der Fortschritt bleibt lokal im Browser.</a:t>
            </a:r>
            <a:endParaRPr lang="en-US" sz="1400" noProof="1"/>
          </a:p>
        </p:txBody>
      </p:sp>
      <p:sp>
        <p:nvSpPr>
          <p:cNvPr id="9" name="f2t"/>
          <p:cNvSpPr txBox="1"/>
          <p:nvPr/>
        </p:nvSpPr>
        <p:spPr>
          <a:xfrm>
            <a:off x="812800" y="3098800"/>
            <a:ext cx="5334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600" noProof="1">
                <a:solidFill>
                  <a:srgbClr val="1F4A3D"/>
                </a:solidFill>
                <a:latin typeface="Archivo Black"/>
                <a:ea typeface="Archivo Black"/>
              </a:rPr>
              <a:t>Schulwechsel-Check</a:t>
            </a:r>
            <a:endParaRPr lang="en-US" sz="1600" noProof="1"/>
          </a:p>
        </p:txBody>
      </p:sp>
      <p:sp>
        <p:nvSpPr>
          <p:cNvPr id="10" name="f2"/>
          <p:cNvSpPr txBox="1"/>
          <p:nvPr/>
        </p:nvSpPr>
        <p:spPr>
          <a:xfrm>
            <a:off x="812800" y="3454400"/>
            <a:ext cx="5334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400" noProof="1">
                <a:solidFill>
                  <a:srgbClr val="17251F"/>
                </a:solidFill>
                <a:latin typeface="Inter"/>
                <a:ea typeface="Inter"/>
              </a:rPr>
              <a:t>Umzug in ein anderes Bundesland oder ins Ausland — was ist neu, was ist bekannt? Möglich nur, weil alle Curricula im selben Datenmodell liegen.</a:t>
            </a:r>
            <a:endParaRPr lang="en-US" sz="1400" noProof="1"/>
          </a:p>
        </p:txBody>
      </p:sp>
      <p:sp>
        <p:nvSpPr>
          <p:cNvPr id="11" name="f3t"/>
          <p:cNvSpPr txBox="1"/>
          <p:nvPr/>
        </p:nvSpPr>
        <p:spPr>
          <a:xfrm>
            <a:off x="812800" y="4559300"/>
            <a:ext cx="5334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600" noProof="1">
                <a:solidFill>
                  <a:srgbClr val="1F4A3D"/>
                </a:solidFill>
                <a:latin typeface="Archivo Black"/>
              </a:rPr>
              <a:t>Fachcurrikula</a:t>
            </a:r>
            <a:endParaRPr lang="en-US" sz="1600" noProof="1"/>
          </a:p>
        </p:txBody>
      </p:sp>
      <p:sp>
        <p:nvSpPr>
          <p:cNvPr id="12" name="f3"/>
          <p:cNvSpPr txBox="1"/>
          <p:nvPr/>
        </p:nvSpPr>
        <p:spPr>
          <a:xfrm>
            <a:off x="812800" y="4902200"/>
            <a:ext cx="5334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400" noProof="1">
                <a:solidFill>
                  <a:srgbClr val="17251F"/>
                </a:solidFill>
                <a:latin typeface="Inter"/>
                <a:ea typeface="Inter"/>
              </a:rPr>
              <a:t>Schulen können eigene Fachcurricula erstellen und gemeinsam entwickeln</a:t>
            </a:r>
            <a:endParaRPr lang="en-US" sz="1400" noProof="1"/>
          </a:p>
        </p:txBody>
      </p:sp>
      <p:sp>
        <p:nvSpPr>
          <p:cNvPr id="13" name="demo"/>
          <p:cNvSpPr txBox="1"/>
          <p:nvPr/>
        </p:nvSpPr>
        <p:spPr>
          <a:xfrm>
            <a:off x="6350000" y="4978400"/>
            <a:ext cx="50292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400" b="1" noProof="1">
                <a:solidFill>
                  <a:srgbClr val="5B6B62"/>
                </a:solidFill>
                <a:latin typeface="Inter"/>
                <a:ea typeface="Inter"/>
              </a:rPr>
              <a:t>Live ansehen:</a:t>
            </a:r>
            <a:r>
              <a:rPr lang="en-US" sz="1400" noProof="1">
                <a:solidFill>
                  <a:srgbClr val="5B6B62"/>
                </a:solidFill>
                <a:latin typeface="Inter"/>
                <a:ea typeface="Inter"/>
              </a:rPr>
              <a:t> </a:t>
            </a:r>
            <a:r>
              <a:rPr lang="en-US" sz="1400" u="sng" noProof="1">
                <a:solidFill>
                  <a:srgbClr val="0563C1"/>
                </a:solidFill>
                <a:latin typeface="Inter"/>
                <a:ea typeface="Inter"/>
              </a:rPr>
              <a:t>lehrplan.</a:t>
            </a:r>
            <a:r>
              <a:rPr lang="en-US" sz="1400" u="sng" noProof="1">
                <a:solidFill>
                  <a:srgbClr val="0563C1"/>
                </a:solidFill>
                <a:latin typeface="Inter"/>
                <a:ea typeface="Inter"/>
                <a:hlinkClick r:id="rId2"/>
              </a:rPr>
              <a:t>edupool</a:t>
            </a:r>
            <a:r>
              <a:rPr lang="en-US" sz="1400" u="sng" noProof="1">
                <a:solidFill>
                  <a:srgbClr val="0563C1"/>
                </a:solidFill>
                <a:latin typeface="Inter"/>
                <a:ea typeface="Inter"/>
              </a:rPr>
              <a:t>.cloud</a:t>
            </a:r>
            <a:endParaRPr lang="en-US" sz="1400" noProof="1"/>
          </a:p>
          <a:p>
            <a:pPr>
              <a:lnSpc>
                <a:spcPct val="150000"/>
              </a:lnSpc>
            </a:pPr>
            <a:r>
              <a:rPr lang="en-US" sz="1400" noProof="1">
                <a:solidFill>
                  <a:srgbClr val="5B6B62"/>
                </a:solidFill>
                <a:latin typeface="Inter"/>
                <a:ea typeface="Inter"/>
              </a:rPr>
              <a:t>Rollen: Schüler*innen · Lehrkräfte · Gesamtansicht</a:t>
            </a:r>
            <a:endParaRPr lang="en-US" sz="1400" noProof="1"/>
          </a:p>
        </p:txBody>
      </p:sp>
      <p:sp>
        <p:nvSpPr>
          <p:cNvPr id="14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1CC3B773-05B3-2884-F605-5908D9186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0" y="1609236"/>
            <a:ext cx="5416623" cy="30897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TEIL 01 · IST-STAND</a:t>
            </a:r>
            <a:endParaRPr lang="en-US" sz="1200" noProof="1"/>
          </a:p>
        </p:txBody>
      </p:sp>
      <p:sp>
        <p:nvSpPr>
          <p:cNvPr id="3" name="titel"/>
          <p:cNvSpPr txBox="1"/>
          <p:nvPr/>
        </p:nvSpPr>
        <p:spPr>
          <a:xfrm>
            <a:off x="812800" y="990600"/>
            <a:ext cx="7620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5000"/>
              </a:lnSpc>
            </a:pPr>
            <a:r>
              <a:rPr lang="en-US" sz="3000" noProof="1">
                <a:solidFill>
                  <a:srgbClr val="17251F"/>
                </a:solidFill>
                <a:latin typeface="Archivo Black"/>
                <a:ea typeface="Archivo Black"/>
              </a:rPr>
              <a:t>Selbsttests — nur für Schüler*innen</a:t>
            </a:r>
            <a:endParaRPr lang="en-US" sz="3000" noProof="1"/>
          </a:p>
        </p:txBody>
      </p:sp>
      <p:sp>
        <p:nvSpPr>
          <p:cNvPr id="4" name="rule"/>
          <p:cNvSpPr/>
          <p:nvPr/>
        </p:nvSpPr>
        <p:spPr>
          <a:xfrm>
            <a:off x="812800" y="1625600"/>
            <a:ext cx="914400" cy="508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5" name="shot"/>
          <p:cNvPicPr/>
          <p:nvPr/>
        </p:nvPicPr>
        <p:blipFill>
          <a:blip r:embed="rId2"/>
          <a:srcRect l="20000" t="12000" r="20000" b="10000"/>
          <a:stretch>
            <a:fillRect/>
          </a:stretch>
        </p:blipFill>
        <p:spPr>
          <a:xfrm>
            <a:off x="812800" y="1981200"/>
            <a:ext cx="5029200" cy="3175000"/>
          </a:xfrm>
          <a:prstGeom prst="rect">
            <a:avLst/>
          </a:prstGeom>
          <a:ln>
            <a:noFill/>
          </a:ln>
          <a:effectLst>
            <a:outerShdw blurRad="152400" dist="50800" dir="5400000" algn="bl" rotWithShape="0">
              <a:srgbClr val="17251F">
                <a:alpha val="13333"/>
              </a:srgbClr>
            </a:outerShdw>
          </a:effectLst>
        </p:spPr>
      </p:pic>
      <p:sp>
        <p:nvSpPr>
          <p:cNvPr id="6" name="shot-border"/>
          <p:cNvSpPr/>
          <p:nvPr/>
        </p:nvSpPr>
        <p:spPr>
          <a:xfrm>
            <a:off x="812800" y="1981200"/>
            <a:ext cx="5029200" cy="3175000"/>
          </a:xfrm>
          <a:prstGeom prst="rect">
            <a:avLst/>
          </a:prstGeom>
          <a:noFill/>
          <a:ln w="12700">
            <a:solidFill>
              <a:srgbClr val="DCE5D8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7" name="s1"/>
          <p:cNvSpPr txBox="1"/>
          <p:nvPr/>
        </p:nvSpPr>
        <p:spPr>
          <a:xfrm>
            <a:off x="6350000" y="1981200"/>
            <a:ext cx="5029200" cy="83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Privat per Prinzip.</a:t>
            </a: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 „Nur für dich — kein Test, keine Zensur." Ergebnisse bleiben im Browser, es gibt kein Konto und keine Leistungskontrolle.</a:t>
            </a:r>
            <a:endParaRPr lang="en-US" sz="1500" noProof="1"/>
          </a:p>
        </p:txBody>
      </p:sp>
      <p:sp>
        <p:nvSpPr>
          <p:cNvPr id="8" name="s2"/>
          <p:cNvSpPr txBox="1"/>
          <p:nvPr/>
        </p:nvSpPr>
        <p:spPr>
          <a:xfrm>
            <a:off x="6350000" y="2946400"/>
            <a:ext cx="5029200" cy="83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Spracharm gestaltet.</a:t>
            </a: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 Kurze Sätze, Emojis als visuelle Anker, Vorlese-Knopf an jeder Stelle — bewusst nicht textlastig.</a:t>
            </a:r>
            <a:endParaRPr lang="en-US" sz="1500" noProof="1"/>
          </a:p>
        </p:txBody>
      </p:sp>
      <p:sp>
        <p:nvSpPr>
          <p:cNvPr id="9" name="s3"/>
          <p:cNvSpPr txBox="1"/>
          <p:nvPr/>
        </p:nvSpPr>
        <p:spPr>
          <a:xfrm>
            <a:off x="6350000" y="3911600"/>
            <a:ext cx="5029200" cy="83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Plangetreu.</a:t>
            </a: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 Die Aufgaben leiten sich wörtlich aus den Kompetenz- und Wissensformulierungen des jeweiligen Landes ab.</a:t>
            </a:r>
            <a:endParaRPr lang="en-US" sz="1500" noProof="1"/>
          </a:p>
        </p:txBody>
      </p:sp>
      <p:sp>
        <p:nvSpPr>
          <p:cNvPr id="10" name="s4"/>
          <p:cNvSpPr txBox="1"/>
          <p:nvPr/>
        </p:nvSpPr>
        <p:spPr>
          <a:xfrm>
            <a:off x="6350000" y="4876800"/>
            <a:ext cx="50292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Fünf Aufgabentypen:</a:t>
            </a: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 Wischen (richtig/falsch), Zuordnen, Sortieren, Reihenfolgen, Hotspots.</a:t>
            </a:r>
            <a:endParaRPr lang="en-US" sz="1500" noProof="1"/>
          </a:p>
        </p:txBody>
      </p:sp>
      <p:sp>
        <p:nvSpPr>
          <p:cNvPr id="11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TEIL 01 · IST-STAND</a:t>
            </a:r>
            <a:endParaRPr lang="en-US" sz="1200" noProof="1"/>
          </a:p>
        </p:txBody>
      </p:sp>
      <p:sp>
        <p:nvSpPr>
          <p:cNvPr id="3" name="titel"/>
          <p:cNvSpPr txBox="1"/>
          <p:nvPr/>
        </p:nvSpPr>
        <p:spPr>
          <a:xfrm>
            <a:off x="812800" y="990600"/>
            <a:ext cx="10541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5000"/>
              </a:lnSpc>
            </a:pPr>
            <a:r>
              <a:rPr lang="en-US" sz="3000" noProof="1">
                <a:solidFill>
                  <a:srgbClr val="17251F"/>
                </a:solidFill>
                <a:latin typeface="Archivo Black"/>
                <a:ea typeface="Archivo Black"/>
              </a:rPr>
              <a:t>Inklusion ist eingebaut, nicht angehängt</a:t>
            </a:r>
            <a:endParaRPr lang="en-US" sz="3000" noProof="1"/>
          </a:p>
        </p:txBody>
      </p:sp>
      <p:sp>
        <p:nvSpPr>
          <p:cNvPr id="4" name="rule"/>
          <p:cNvSpPr/>
          <p:nvPr/>
        </p:nvSpPr>
        <p:spPr>
          <a:xfrm>
            <a:off x="812800" y="1625600"/>
            <a:ext cx="914400" cy="508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links"/>
          <p:cNvSpPr txBox="1"/>
          <p:nvPr/>
        </p:nvSpPr>
        <p:spPr>
          <a:xfrm>
            <a:off x="812800" y="2032000"/>
            <a:ext cx="5080000" cy="381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60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Muttersprache neben dem Original.</a:t>
            </a:r>
            <a:endParaRPr lang="en-US" sz="1500" noProof="1"/>
          </a:p>
          <a:p>
            <a:pPr>
              <a:lnSpc>
                <a:spcPct val="160000"/>
              </a:lnSpc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Bei nicht-deutschsprachigen Curricula steht die Übersetzung direkt neben dem Originaltext — vom Lehrplan 21 bis zum Fælles Mål.</a:t>
            </a:r>
            <a:endParaRPr lang="en-US" sz="1500" noProof="1"/>
          </a:p>
          <a:p>
            <a:pPr>
              <a:lnSpc>
                <a:spcPct val="160000"/>
              </a:lnSpc>
              <a:spcBef>
                <a:spcPts val="1400"/>
              </a:spcBef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Navigation bleibt deutsch.</a:t>
            </a:r>
            <a:endParaRPr lang="en-US" sz="1500" noProof="1"/>
          </a:p>
          <a:p>
            <a:pPr>
              <a:lnSpc>
                <a:spcPct val="160000"/>
              </a:lnSpc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Die Bedienung ist durchgängig deutsch; die Mehrsprachigkeit liegt in den Inhalten.</a:t>
            </a:r>
            <a:endParaRPr lang="en-US" sz="1500" noProof="1"/>
          </a:p>
          <a:p>
            <a:pPr>
              <a:lnSpc>
                <a:spcPct val="160000"/>
              </a:lnSpc>
              <a:spcBef>
                <a:spcPts val="1400"/>
              </a:spcBef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Spracharme Selbsttests.</a:t>
            </a:r>
            <a:endParaRPr lang="en-US" sz="1500" noProof="1"/>
          </a:p>
          <a:p>
            <a:pPr>
              <a:lnSpc>
                <a:spcPct val="160000"/>
              </a:lnSpc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Kurze Sätze, klare Aufgabenformate, Vorlesefunktion — gestaltet für Schüler*innen mit Migrationshintergrund.</a:t>
            </a:r>
            <a:endParaRPr lang="en-US" sz="1500" noProof="1"/>
          </a:p>
        </p:txBody>
      </p:sp>
      <p:sp>
        <p:nvSpPr>
          <p:cNvPr id="6" name="vline"/>
          <p:cNvSpPr/>
          <p:nvPr/>
        </p:nvSpPr>
        <p:spPr>
          <a:xfrm>
            <a:off x="6299200" y="2032000"/>
            <a:ext cx="12700" cy="3683000"/>
          </a:xfrm>
          <a:prstGeom prst="rect">
            <a:avLst/>
          </a:prstGeom>
          <a:solidFill>
            <a:srgbClr val="DCE5D8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rechts"/>
          <p:cNvSpPr txBox="1"/>
          <p:nvPr/>
        </p:nvSpPr>
        <p:spPr>
          <a:xfrm>
            <a:off x="6731000" y="2032000"/>
            <a:ext cx="4648200" cy="381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60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Erfasste Bildungssysteme</a:t>
            </a: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 (Auswahl):</a:t>
            </a:r>
            <a:endParaRPr lang="en-US" sz="1500" noProof="1"/>
          </a:p>
          <a:p>
            <a:pPr>
              <a:lnSpc>
                <a:spcPct val="160000"/>
              </a:lnSpc>
              <a:spcBef>
                <a:spcPts val="1000"/>
              </a:spcBef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Deutschland — 16 Bundesländer</a:t>
            </a:r>
            <a:endParaRPr lang="en-US" sz="1500" noProof="1"/>
          </a:p>
          <a:p>
            <a:pPr>
              <a:lnSpc>
                <a:spcPct val="160000"/>
              </a:lnSpc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Österreich · Schweiz · Dänemark</a:t>
            </a:r>
            <a:endParaRPr lang="en-US" sz="1500" noProof="1"/>
          </a:p>
          <a:p>
            <a:pPr>
              <a:lnSpc>
                <a:spcPct val="160000"/>
              </a:lnSpc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Frankreich · England · Polen</a:t>
            </a:r>
            <a:endParaRPr lang="en-US" sz="1500" noProof="1"/>
          </a:p>
          <a:p>
            <a:pPr>
              <a:lnSpc>
                <a:spcPct val="160000"/>
              </a:lnSpc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Südkorea · Japan · Singapur</a:t>
            </a:r>
            <a:endParaRPr lang="en-US" sz="1500" noProof="1"/>
          </a:p>
          <a:p>
            <a:pPr>
              <a:lnSpc>
                <a:spcPct val="160000"/>
              </a:lnSpc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Estland · Finnland · Schweden</a:t>
            </a:r>
            <a:endParaRPr lang="en-US" sz="1500" noProof="1"/>
          </a:p>
          <a:p>
            <a:pPr>
              <a:lnSpc>
                <a:spcPct val="160000"/>
              </a:lnSpc>
              <a:spcBef>
                <a:spcPts val="1400"/>
              </a:spcBef>
            </a:pPr>
            <a:r>
              <a:rPr lang="en-US" sz="1500" noProof="1">
                <a:solidFill>
                  <a:srgbClr val="5B6B62"/>
                </a:solidFill>
                <a:latin typeface="Inter"/>
                <a:ea typeface="Inter"/>
              </a:rPr>
              <a:t>… und weitere in Arbeit — jeweils mit Original und deutscher Übersetzung.</a:t>
            </a:r>
            <a:endParaRPr lang="en-US" sz="1500" noProof="1"/>
          </a:p>
        </p:txBody>
      </p:sp>
      <p:sp>
        <p:nvSpPr>
          <p:cNvPr id="8" name="quelle"/>
          <p:cNvSpPr txBox="1"/>
          <p:nvPr/>
        </p:nvSpPr>
        <p:spPr>
          <a:xfrm>
            <a:off x="812800" y="60960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Ergänzend: </a:t>
            </a:r>
            <a:r>
              <a:rPr lang="en-US" sz="1100" u="sng" noProof="1">
                <a:solidFill>
                  <a:srgbClr val="0563C1"/>
                </a:solidFill>
                <a:latin typeface="Inter"/>
                <a:ea typeface="Inter"/>
                <a:hlinkClick r:id="rId2"/>
              </a:rPr>
              <a:t>SWK (2025): Sprachliche Bildung für neu zugewanderte Kinder und Jugendliche gestalten</a:t>
            </a:r>
            <a:endParaRPr lang="en-US" sz="1100" noProof="1"/>
          </a:p>
        </p:txBody>
      </p:sp>
      <p:sp>
        <p:nvSpPr>
          <p:cNvPr id="9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5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il"/>
          <p:cNvSpPr txBox="1"/>
          <p:nvPr/>
        </p:nvSpPr>
        <p:spPr>
          <a:xfrm>
            <a:off x="1016000" y="1905000"/>
            <a:ext cx="50800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b="1" kern="0" spc="600" noProof="1">
                <a:solidFill>
                  <a:srgbClr val="E8B54A"/>
                </a:solidFill>
                <a:latin typeface="Inter"/>
                <a:ea typeface="Inter"/>
              </a:rPr>
              <a:t>TEIL 02</a:t>
            </a:r>
            <a:endParaRPr lang="en-US" sz="1400" noProof="1"/>
          </a:p>
        </p:txBody>
      </p:sp>
      <p:sp>
        <p:nvSpPr>
          <p:cNvPr id="3" name="titel"/>
          <p:cNvSpPr txBox="1"/>
          <p:nvPr/>
        </p:nvSpPr>
        <p:spPr>
          <a:xfrm>
            <a:off x="965200" y="2362200"/>
            <a:ext cx="10414000" cy="203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2000"/>
              </a:lnSpc>
            </a:pPr>
            <a:r>
              <a:rPr lang="en-US" sz="4000" noProof="1">
                <a:solidFill>
                  <a:srgbClr val="FFFFFF"/>
                </a:solidFill>
                <a:latin typeface="Archivo Black"/>
                <a:ea typeface="Archivo Black"/>
              </a:rPr>
              <a:t>Der Ausbau:</a:t>
            </a:r>
            <a:endParaRPr lang="en-US" sz="4000" noProof="1"/>
          </a:p>
          <a:p>
            <a:pPr>
              <a:lnSpc>
                <a:spcPct val="112000"/>
              </a:lnSpc>
            </a:pPr>
            <a:r>
              <a:rPr lang="en-US" sz="4000" noProof="1">
                <a:solidFill>
                  <a:srgbClr val="FFFFFF"/>
                </a:solidFill>
                <a:latin typeface="Archivo Black"/>
                <a:ea typeface="Archivo Black"/>
              </a:rPr>
              <a:t>datengestützte</a:t>
            </a:r>
            <a:endParaRPr lang="en-US" sz="4000" noProof="1"/>
          </a:p>
          <a:p>
            <a:pPr>
              <a:lnSpc>
                <a:spcPct val="112000"/>
              </a:lnSpc>
            </a:pPr>
            <a:r>
              <a:rPr lang="en-US" sz="4000" noProof="1">
                <a:solidFill>
                  <a:srgbClr val="FFFFFF"/>
                </a:solidFill>
                <a:latin typeface="Archivo Black"/>
                <a:ea typeface="Archivo Black"/>
              </a:rPr>
              <a:t>Unterrichtsentwicklung</a:t>
            </a:r>
            <a:endParaRPr lang="en-US" sz="4000" noProof="1"/>
          </a:p>
        </p:txBody>
      </p:sp>
      <p:sp>
        <p:nvSpPr>
          <p:cNvPr id="4" name="rule"/>
          <p:cNvSpPr/>
          <p:nvPr/>
        </p:nvSpPr>
        <p:spPr>
          <a:xfrm>
            <a:off x="1016000" y="4597400"/>
            <a:ext cx="1219200" cy="635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sub"/>
          <p:cNvSpPr txBox="1"/>
          <p:nvPr/>
        </p:nvSpPr>
        <p:spPr>
          <a:xfrm>
            <a:off x="1016000" y="4876800"/>
            <a:ext cx="9652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noProof="1">
                <a:solidFill>
                  <a:srgbClr val="B9CBB4"/>
                </a:solidFill>
                <a:latin typeface="Inter"/>
                <a:ea typeface="Inter"/>
              </a:rPr>
              <a:t>Inhalte an Knoten hängen, Lernwege aufzeichnen, Unterricht auf</a:t>
            </a:r>
            <a:endParaRPr lang="en-US" sz="1500" noProof="1"/>
          </a:p>
          <a:p>
            <a:pPr>
              <a:lnSpc>
                <a:spcPct val="155000"/>
              </a:lnSpc>
            </a:pPr>
            <a:r>
              <a:rPr lang="en-US" sz="1500" noProof="1">
                <a:solidFill>
                  <a:srgbClr val="B9CBB4"/>
                </a:solidFill>
                <a:latin typeface="Inter"/>
                <a:ea typeface="Inter"/>
              </a:rPr>
              <a:t>Grundlage von Daten verbessern — Schritt für Schritt.</a:t>
            </a:r>
            <a:endParaRPr lang="en-US" sz="1500" noProof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TEIL 02 · AUSBAU</a:t>
            </a:r>
            <a:endParaRPr lang="en-US" sz="1200" noProof="1"/>
          </a:p>
        </p:txBody>
      </p:sp>
      <p:sp>
        <p:nvSpPr>
          <p:cNvPr id="3" name="titel"/>
          <p:cNvSpPr txBox="1"/>
          <p:nvPr/>
        </p:nvSpPr>
        <p:spPr>
          <a:xfrm>
            <a:off x="812800" y="990600"/>
            <a:ext cx="10541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5000"/>
              </a:lnSpc>
            </a:pPr>
            <a:r>
              <a:rPr lang="en-US" sz="3000" noProof="1">
                <a:solidFill>
                  <a:srgbClr val="17251F"/>
                </a:solidFill>
                <a:latin typeface="Archivo Black"/>
                <a:ea typeface="Archivo Black"/>
              </a:rPr>
              <a:t>Die Leerstelle, die der Ausbau schließt</a:t>
            </a:r>
            <a:endParaRPr lang="en-US" sz="3000" noProof="1"/>
          </a:p>
        </p:txBody>
      </p:sp>
      <p:sp>
        <p:nvSpPr>
          <p:cNvPr id="4" name="rule"/>
          <p:cNvSpPr/>
          <p:nvPr/>
        </p:nvSpPr>
        <p:spPr>
          <a:xfrm>
            <a:off x="812800" y="1625600"/>
            <a:ext cx="914400" cy="508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quote"/>
          <p:cNvSpPr txBox="1"/>
          <p:nvPr/>
        </p:nvSpPr>
        <p:spPr>
          <a:xfrm>
            <a:off x="812800" y="2006600"/>
            <a:ext cx="10541000" cy="939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2000" noProof="1">
                <a:solidFill>
                  <a:srgbClr val="1F4A3D"/>
                </a:solidFill>
                <a:latin typeface="Inter"/>
                <a:ea typeface="Inter"/>
              </a:rPr>
              <a:t>Wir wissen heute nicht, welche digitalen Inhalte zu welchem Lehrplan-Thema tatsächlich funktionieren — weil beides bisher nicht miteinander verbunden werden kann.</a:t>
            </a:r>
            <a:endParaRPr lang="en-US" sz="2000" noProof="1"/>
          </a:p>
        </p:txBody>
      </p:sp>
      <p:sp>
        <p:nvSpPr>
          <p:cNvPr id="6" name="b1"/>
          <p:cNvSpPr txBox="1"/>
          <p:nvPr/>
        </p:nvSpPr>
        <p:spPr>
          <a:xfrm>
            <a:off x="812800" y="3302000"/>
            <a:ext cx="5080000" cy="12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Anbieter-Seite:</a:t>
            </a: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 Lernangebote werden mit Stichworten beschrieben, nicht mit Lehrplan-Adressen. Qualität entsteht — bleibt aber unsichtbar.</a:t>
            </a:r>
            <a:endParaRPr lang="en-US" sz="1500" noProof="1"/>
          </a:p>
        </p:txBody>
      </p:sp>
      <p:sp>
        <p:nvSpPr>
          <p:cNvPr id="7" name="b2"/>
          <p:cNvSpPr txBox="1"/>
          <p:nvPr/>
        </p:nvSpPr>
        <p:spPr>
          <a:xfrm>
            <a:off x="6299200" y="3302000"/>
            <a:ext cx="5080000" cy="12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Schul-Seite:</a:t>
            </a: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 Lehrkräfte sehen Ergebnisse verstreut in Einzelwerkzeugen — ohne Bezug zum Curriculum und ohne Vergleichsmaßstab.</a:t>
            </a:r>
            <a:endParaRPr lang="en-US" sz="1500" noProof="1"/>
          </a:p>
        </p:txBody>
      </p:sp>
      <p:sp>
        <p:nvSpPr>
          <p:cNvPr id="8" name="vline"/>
          <p:cNvSpPr/>
          <p:nvPr/>
        </p:nvSpPr>
        <p:spPr>
          <a:xfrm>
            <a:off x="5994400" y="3302000"/>
            <a:ext cx="12700" cy="1270000"/>
          </a:xfrm>
          <a:prstGeom prst="rect">
            <a:avLst/>
          </a:prstGeom>
          <a:solidFill>
            <a:srgbClr val="DCE5D8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" name="bruecke"/>
          <p:cNvSpPr txBox="1"/>
          <p:nvPr/>
        </p:nvSpPr>
        <p:spPr>
          <a:xfrm>
            <a:off x="812800" y="4978400"/>
            <a:ext cx="10566400" cy="101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600" b="1" noProof="1">
                <a:solidFill>
                  <a:srgbClr val="17251F"/>
                </a:solidFill>
                <a:latin typeface="Inter"/>
                <a:ea typeface="Inter"/>
              </a:rPr>
              <a:t>Der fehlende Mittelpunkt ist der Lehrplan selbst.</a:t>
            </a:r>
            <a:r>
              <a:rPr lang="en-US" sz="1600" noProof="1">
                <a:solidFill>
                  <a:srgbClr val="17251F"/>
                </a:solidFill>
                <a:latin typeface="Inter"/>
                <a:ea typeface="Inter"/>
              </a:rPr>
              <a:t> Die Wissenslandkarte liefert ihn als maschinenlesbaren Graphen — damit wird sie zur Voraussetzung dafür, dass Lernangebote, Ergebnisdaten und Unterrichtspraxis überhaupt zusammenkommen können.</a:t>
            </a:r>
            <a:endParaRPr lang="en-US" sz="1600" noProof="1"/>
          </a:p>
        </p:txBody>
      </p:sp>
      <p:sp>
        <p:nvSpPr>
          <p:cNvPr id="10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TEIL 02 · AUSBAU</a:t>
            </a:r>
            <a:endParaRPr lang="en-US" sz="1200" noProof="1"/>
          </a:p>
        </p:txBody>
      </p:sp>
      <p:sp>
        <p:nvSpPr>
          <p:cNvPr id="3" name="titel"/>
          <p:cNvSpPr txBox="1"/>
          <p:nvPr/>
        </p:nvSpPr>
        <p:spPr>
          <a:xfrm>
            <a:off x="812800" y="990600"/>
            <a:ext cx="10541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5000"/>
              </a:lnSpc>
            </a:pPr>
            <a:r>
              <a:rPr lang="en-US" sz="3000" noProof="1">
                <a:solidFill>
                  <a:srgbClr val="17251F"/>
                </a:solidFill>
                <a:latin typeface="Archivo Black"/>
                <a:ea typeface="Archivo Black"/>
              </a:rPr>
              <a:t>Der Datenfluss im Zielbild</a:t>
            </a:r>
            <a:endParaRPr lang="en-US" sz="3000" noProof="1"/>
          </a:p>
        </p:txBody>
      </p:sp>
      <p:sp>
        <p:nvSpPr>
          <p:cNvPr id="4" name="rule"/>
          <p:cNvSpPr/>
          <p:nvPr/>
        </p:nvSpPr>
        <p:spPr>
          <a:xfrm>
            <a:off x="812800" y="1625600"/>
            <a:ext cx="914400" cy="508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s1"/>
          <p:cNvSpPr/>
          <p:nvPr/>
        </p:nvSpPr>
        <p:spPr>
          <a:xfrm>
            <a:off x="812800" y="2286000"/>
            <a:ext cx="1981200" cy="914400"/>
          </a:xfrm>
          <a:prstGeom prst="roundRect">
            <a:avLst>
              <a:gd name="adj" fmla="val 8000"/>
            </a:avLst>
          </a:prstGeom>
          <a:solidFill>
            <a:srgbClr val="1F4A3D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s1t"/>
          <p:cNvSpPr txBox="1"/>
          <p:nvPr/>
        </p:nvSpPr>
        <p:spPr>
          <a:xfrm>
            <a:off x="914400" y="2413000"/>
            <a:ext cx="17780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00" b="1" noProof="1">
                <a:solidFill>
                  <a:srgbClr val="FFFFFF"/>
                </a:solidFill>
                <a:latin typeface="Inter"/>
                <a:ea typeface="Inter"/>
              </a:rPr>
              <a:t>Inhalte-Anbieter ordnen redaktionell zu</a:t>
            </a:r>
            <a:endParaRPr lang="en-US" sz="1300" noProof="1"/>
          </a:p>
        </p:txBody>
      </p:sp>
      <p:sp>
        <p:nvSpPr>
          <p:cNvPr id="7" name="a1"/>
          <p:cNvSpPr/>
          <p:nvPr/>
        </p:nvSpPr>
        <p:spPr>
          <a:xfrm>
            <a:off x="2844800" y="2641600"/>
            <a:ext cx="381000" cy="203200"/>
          </a:xfrm>
          <a:prstGeom prst="rightArrow">
            <a:avLst>
              <a:gd name="adj1" fmla="val 55000"/>
              <a:gd name="adj2" fmla="val 45000"/>
            </a:avLst>
          </a:prstGeom>
          <a:solidFill>
            <a:srgbClr val="5B6B6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" name="s2"/>
          <p:cNvSpPr/>
          <p:nvPr/>
        </p:nvSpPr>
        <p:spPr>
          <a:xfrm>
            <a:off x="3276600" y="2286000"/>
            <a:ext cx="1981200" cy="914400"/>
          </a:xfrm>
          <a:prstGeom prst="roundRect">
            <a:avLst>
              <a:gd name="adj" fmla="val 8000"/>
            </a:avLst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" name="s2t"/>
          <p:cNvSpPr txBox="1"/>
          <p:nvPr/>
        </p:nvSpPr>
        <p:spPr>
          <a:xfrm>
            <a:off x="3378200" y="2413000"/>
            <a:ext cx="17780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00" b="1" noProof="1">
                <a:solidFill>
                  <a:srgbClr val="17251F"/>
                </a:solidFill>
                <a:latin typeface="Inter"/>
                <a:ea typeface="Inter"/>
              </a:rPr>
              <a:t>Knoten der Wissenslandkarte (Adressen)</a:t>
            </a:r>
            <a:endParaRPr lang="en-US" sz="1300" noProof="1"/>
          </a:p>
        </p:txBody>
      </p:sp>
      <p:sp>
        <p:nvSpPr>
          <p:cNvPr id="10" name="a2"/>
          <p:cNvSpPr/>
          <p:nvPr/>
        </p:nvSpPr>
        <p:spPr>
          <a:xfrm>
            <a:off x="5308600" y="2641600"/>
            <a:ext cx="381000" cy="203200"/>
          </a:xfrm>
          <a:prstGeom prst="rightArrow">
            <a:avLst>
              <a:gd name="adj1" fmla="val 55000"/>
              <a:gd name="adj2" fmla="val 45000"/>
            </a:avLst>
          </a:prstGeom>
          <a:solidFill>
            <a:srgbClr val="5B6B6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1" name="s3"/>
          <p:cNvSpPr/>
          <p:nvPr/>
        </p:nvSpPr>
        <p:spPr>
          <a:xfrm>
            <a:off x="5740400" y="2286000"/>
            <a:ext cx="1981200" cy="914400"/>
          </a:xfrm>
          <a:prstGeom prst="roundRect">
            <a:avLst>
              <a:gd name="adj" fmla="val 8000"/>
            </a:avLst>
          </a:prstGeom>
          <a:solidFill>
            <a:srgbClr val="1F4A3D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2" name="s3t"/>
          <p:cNvSpPr txBox="1"/>
          <p:nvPr/>
        </p:nvSpPr>
        <p:spPr>
          <a:xfrm>
            <a:off x="5842000" y="2413000"/>
            <a:ext cx="17780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00" b="1" noProof="1">
                <a:solidFill>
                  <a:srgbClr val="FFFFFF"/>
                </a:solidFill>
                <a:latin typeface="Inter"/>
                <a:ea typeface="Inter"/>
              </a:rPr>
              <a:t>Lernende nutzen die Inhalte</a:t>
            </a:r>
            <a:endParaRPr lang="en-US" sz="1300" noProof="1"/>
          </a:p>
        </p:txBody>
      </p:sp>
      <p:sp>
        <p:nvSpPr>
          <p:cNvPr id="13" name="a3"/>
          <p:cNvSpPr/>
          <p:nvPr/>
        </p:nvSpPr>
        <p:spPr>
          <a:xfrm>
            <a:off x="7772400" y="2641600"/>
            <a:ext cx="381000" cy="203200"/>
          </a:xfrm>
          <a:prstGeom prst="rightArrow">
            <a:avLst>
              <a:gd name="adj1" fmla="val 55000"/>
              <a:gd name="adj2" fmla="val 45000"/>
            </a:avLst>
          </a:prstGeom>
          <a:solidFill>
            <a:srgbClr val="5B6B6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4" name="s4"/>
          <p:cNvSpPr/>
          <p:nvPr/>
        </p:nvSpPr>
        <p:spPr>
          <a:xfrm>
            <a:off x="8204200" y="2286000"/>
            <a:ext cx="1524000" cy="914400"/>
          </a:xfrm>
          <a:prstGeom prst="roundRect">
            <a:avLst>
              <a:gd name="adj" fmla="val 8000"/>
            </a:avLst>
          </a:prstGeom>
          <a:solidFill>
            <a:srgbClr val="17251F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5" name="s4t"/>
          <p:cNvSpPr txBox="1"/>
          <p:nvPr/>
        </p:nvSpPr>
        <p:spPr>
          <a:xfrm>
            <a:off x="8280400" y="2413000"/>
            <a:ext cx="13716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00" b="1" noProof="1">
                <a:solidFill>
                  <a:srgbClr val="FFFFFF"/>
                </a:solidFill>
                <a:latin typeface="Inter"/>
                <a:ea typeface="Inter"/>
              </a:rPr>
              <a:t>Ergebnisse als xAPI-Statements</a:t>
            </a:r>
            <a:endParaRPr lang="en-US" sz="1300" noProof="1"/>
          </a:p>
        </p:txBody>
      </p:sp>
      <p:sp>
        <p:nvSpPr>
          <p:cNvPr id="16" name="a4"/>
          <p:cNvSpPr/>
          <p:nvPr/>
        </p:nvSpPr>
        <p:spPr>
          <a:xfrm>
            <a:off x="9779000" y="2641600"/>
            <a:ext cx="330200" cy="203200"/>
          </a:xfrm>
          <a:prstGeom prst="rightArrow">
            <a:avLst>
              <a:gd name="adj1" fmla="val 55000"/>
              <a:gd name="adj2" fmla="val 45000"/>
            </a:avLst>
          </a:prstGeom>
          <a:solidFill>
            <a:srgbClr val="5B6B6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7" name="s5"/>
          <p:cNvSpPr/>
          <p:nvPr/>
        </p:nvSpPr>
        <p:spPr>
          <a:xfrm>
            <a:off x="10160000" y="2286000"/>
            <a:ext cx="1219200" cy="914400"/>
          </a:xfrm>
          <a:prstGeom prst="roundRect">
            <a:avLst>
              <a:gd name="adj" fmla="val 8000"/>
            </a:avLst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8" name="s5t"/>
          <p:cNvSpPr txBox="1"/>
          <p:nvPr/>
        </p:nvSpPr>
        <p:spPr>
          <a:xfrm>
            <a:off x="10210800" y="2413000"/>
            <a:ext cx="1117600" cy="660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900" noProof="1">
                <a:solidFill>
                  <a:srgbClr val="17251F"/>
                </a:solidFill>
                <a:latin typeface="Archivo Black"/>
                <a:ea typeface="Archivo Black"/>
              </a:rPr>
              <a:t>LRS</a:t>
            </a:r>
            <a:endParaRPr lang="en-US" sz="1900" noProof="1"/>
          </a:p>
        </p:txBody>
      </p:sp>
      <p:sp>
        <p:nvSpPr>
          <p:cNvPr id="19" name="s5c"/>
          <p:cNvSpPr txBox="1"/>
          <p:nvPr/>
        </p:nvSpPr>
        <p:spPr>
          <a:xfrm>
            <a:off x="10515600" y="3403600"/>
            <a:ext cx="1574800" cy="177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000" noProof="1">
                <a:solidFill>
                  <a:srgbClr val="5B6B62"/>
                </a:solidFill>
                <a:latin typeface="Inter"/>
                <a:ea typeface="Inter"/>
              </a:rPr>
              <a:t>Lern-Datenspeicher</a:t>
            </a:r>
            <a:endParaRPr lang="en-US" sz="1000" noProof="1"/>
          </a:p>
        </p:txBody>
      </p:sp>
      <p:sp>
        <p:nvSpPr>
          <p:cNvPr id="20" name="down"/>
          <p:cNvSpPr/>
          <p:nvPr/>
        </p:nvSpPr>
        <p:spPr>
          <a:xfrm>
            <a:off x="10236200" y="3276600"/>
            <a:ext cx="177800" cy="711200"/>
          </a:xfrm>
          <a:prstGeom prst="downArrow">
            <a:avLst>
              <a:gd name="adj1" fmla="val 55000"/>
              <a:gd name="adj2" fmla="val 45000"/>
            </a:avLst>
          </a:prstGeom>
          <a:solidFill>
            <a:srgbClr val="5B6B6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1" name="dash"/>
          <p:cNvSpPr/>
          <p:nvPr/>
        </p:nvSpPr>
        <p:spPr>
          <a:xfrm>
            <a:off x="7112000" y="4089400"/>
            <a:ext cx="4267200" cy="1117600"/>
          </a:xfrm>
          <a:prstGeom prst="roundRect">
            <a:avLst>
              <a:gd name="adj" fmla="val 8000"/>
            </a:avLst>
          </a:prstGeom>
          <a:solidFill>
            <a:srgbClr val="DCE5D8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2" name="dasht"/>
          <p:cNvSpPr txBox="1"/>
          <p:nvPr/>
        </p:nvSpPr>
        <p:spPr>
          <a:xfrm>
            <a:off x="7315200" y="4216400"/>
            <a:ext cx="3886200" cy="863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40000"/>
              </a:lnSpc>
            </a:pPr>
            <a:r>
              <a:rPr lang="en-US" sz="1300" b="1" noProof="1">
                <a:solidFill>
                  <a:srgbClr val="17251F"/>
                </a:solidFill>
                <a:latin typeface="Inter"/>
                <a:ea typeface="Inter"/>
              </a:rPr>
              <a:t>Dashboard für Lehrkräfte</a:t>
            </a:r>
            <a:endParaRPr lang="en-US" sz="1300" noProof="1"/>
          </a:p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17251F"/>
                </a:solidFill>
                <a:latin typeface="Inter"/>
                <a:ea typeface="Inter"/>
              </a:rPr>
              <a:t>Leistungen je Knoten — zentral, klassenbezogen, datenschutzkonform.</a:t>
            </a:r>
            <a:endParaRPr lang="en-US" sz="1300" noProof="1"/>
          </a:p>
        </p:txBody>
      </p:sp>
      <p:sp>
        <p:nvSpPr>
          <p:cNvPr id="23" name="fb"/>
          <p:cNvSpPr/>
          <p:nvPr>
            <p:extLst>
              <p:ext uri="{F5677B7D-0D2A-4D9B-9A5C-6D8D7D0E5A5D}">
                <pptd:line xmlns:pptd="https://kimi-design.msh.team/pptd/2026" xmlns:mc="http://schemas.openxmlformats.org/markup-compatibility/2006" xmlns:m="http://schemas.openxmlformats.org/officeDocument/2006/math" xmlns:cx="http://schemas.microsoft.com/office/drawing/2014/chartex" xmlns:c="http://schemas.openxmlformats.org/drawingml/2006/chart" xmlns:a14="http://schemas.microsoft.com/office/drawing/2010/main" xmlns="" encoding="base64url">eyJ2aWV3Qm94IjpbMzk4LDEzMF0sInBvaW50cyI6IjM5OCw2NCAzOTgsMTIwIDEwLDEyMCAxMCwxOCIsImN1cnZlIjoic2hhcnAifQ</pptd:line>
              </p:ext>
            </p:extLst>
          </p:nvPr>
        </p:nvSpPr>
        <p:spPr>
          <a:xfrm>
            <a:off x="1930400" y="3276600"/>
            <a:ext cx="5054600" cy="1651000"/>
          </a:xfrm>
          <a:custGeom>
            <a:avLst/>
            <a:gdLst/>
            <a:ahLst/>
            <a:cxnLst/>
            <a:rect l="l" t="t" r="r" b="b"/>
            <a:pathLst>
              <a:path w="398" h="130">
                <a:moveTo>
                  <a:pt x="398" y="64"/>
                </a:moveTo>
                <a:lnTo>
                  <a:pt x="398" y="120"/>
                </a:lnTo>
                <a:lnTo>
                  <a:pt x="10" y="120"/>
                </a:lnTo>
                <a:lnTo>
                  <a:pt x="10" y="18"/>
                </a:lnTo>
              </a:path>
            </a:pathLst>
          </a:custGeom>
          <a:noFill/>
          <a:ln w="25400">
            <a:solidFill>
              <a:srgbClr val="E8B54A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24" name="fbhead"/>
          <p:cNvSpPr/>
          <p:nvPr/>
        </p:nvSpPr>
        <p:spPr>
          <a:xfrm>
            <a:off x="1955800" y="3251200"/>
            <a:ext cx="177800" cy="228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5" name="fbt"/>
          <p:cNvSpPr txBox="1"/>
          <p:nvPr/>
        </p:nvSpPr>
        <p:spPr>
          <a:xfrm>
            <a:off x="2540000" y="44450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noProof="1">
                <a:solidFill>
                  <a:srgbClr val="5B6B62"/>
                </a:solidFill>
                <a:latin typeface="Inter"/>
                <a:ea typeface="Inter"/>
              </a:rPr>
              <a:t>Rückmeldung — welche Inhalte wirken</a:t>
            </a:r>
            <a:endParaRPr lang="en-US" sz="1200" noProof="1"/>
          </a:p>
        </p:txBody>
      </p:sp>
      <p:sp>
        <p:nvSpPr>
          <p:cNvPr id="26" name="note"/>
          <p:cNvSpPr txBox="1"/>
          <p:nvPr/>
        </p:nvSpPr>
        <p:spPr>
          <a:xfrm>
            <a:off x="812800" y="5689600"/>
            <a:ext cx="105664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400" noProof="1">
                <a:solidFill>
                  <a:srgbClr val="5B6B62"/>
                </a:solidFill>
                <a:latin typeface="Inter"/>
                <a:ea typeface="Inter"/>
              </a:rPr>
              <a:t>Jeder Datensatz trägt die Adresse des Lehrplan-Knotens — erst dadurch wird Auswertung über Schulen, Anbieter und Länder hinweg möglich.</a:t>
            </a:r>
            <a:endParaRPr lang="en-US" sz="1400" noProof="1"/>
          </a:p>
        </p:txBody>
      </p:sp>
      <p:sp>
        <p:nvSpPr>
          <p:cNvPr id="27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TEIL 02 · AUSBAU</a:t>
            </a:r>
            <a:endParaRPr lang="en-US" sz="1200" noProof="1"/>
          </a:p>
        </p:txBody>
      </p:sp>
      <p:sp>
        <p:nvSpPr>
          <p:cNvPr id="3" name="titel"/>
          <p:cNvSpPr txBox="1"/>
          <p:nvPr/>
        </p:nvSpPr>
        <p:spPr>
          <a:xfrm>
            <a:off x="812800" y="990600"/>
            <a:ext cx="10541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5000"/>
              </a:lnSpc>
            </a:pPr>
            <a:r>
              <a:rPr lang="en-US" sz="3000" noProof="1">
                <a:solidFill>
                  <a:srgbClr val="17251F"/>
                </a:solidFill>
                <a:latin typeface="Archivo Black"/>
                <a:ea typeface="Archivo Black"/>
              </a:rPr>
              <a:t>Klare Rollen — klare Datengrenzen</a:t>
            </a:r>
            <a:endParaRPr lang="en-US" sz="3000" noProof="1"/>
          </a:p>
        </p:txBody>
      </p:sp>
      <p:sp>
        <p:nvSpPr>
          <p:cNvPr id="4" name="rule"/>
          <p:cNvSpPr/>
          <p:nvPr/>
        </p:nvSpPr>
        <p:spPr>
          <a:xfrm>
            <a:off x="812800" y="1625600"/>
            <a:ext cx="914400" cy="508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r1t"/>
          <p:cNvSpPr txBox="1"/>
          <p:nvPr/>
        </p:nvSpPr>
        <p:spPr>
          <a:xfrm>
            <a:off x="812800" y="1981200"/>
            <a:ext cx="105410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700" noProof="1">
                <a:solidFill>
                  <a:srgbClr val="1F4A3D"/>
                </a:solidFill>
                <a:latin typeface="Archivo Black"/>
                <a:ea typeface="Archivo Black"/>
              </a:rPr>
              <a:t>Lehrkräfte — zentrales Dashboard</a:t>
            </a:r>
            <a:endParaRPr lang="en-US" sz="1700" noProof="1"/>
          </a:p>
        </p:txBody>
      </p:sp>
      <p:sp>
        <p:nvSpPr>
          <p:cNvPr id="6" name="r1"/>
          <p:cNvSpPr txBox="1"/>
          <p:nvPr/>
        </p:nvSpPr>
        <p:spPr>
          <a:xfrm>
            <a:off x="812800" y="2387600"/>
            <a:ext cx="10541000" cy="81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Alle Rückmeldungen aus den verknüpften Lernangeboten laufen im LRS zusammen und werden je Lehrplan-Knoten aufbereitet. Lehrkräfte sehen, wo die Klasse steht — nicht in zehn Einzelwerkzeugen, sondern an einer Stelle.</a:t>
            </a:r>
            <a:endParaRPr lang="en-US" sz="1500" noProof="1"/>
          </a:p>
        </p:txBody>
      </p:sp>
      <p:sp>
        <p:nvSpPr>
          <p:cNvPr id="7" name="l1"/>
          <p:cNvSpPr/>
          <p:nvPr/>
        </p:nvSpPr>
        <p:spPr>
          <a:xfrm>
            <a:off x="812800" y="3327400"/>
            <a:ext cx="10566400" cy="12700"/>
          </a:xfrm>
          <a:prstGeom prst="rect">
            <a:avLst/>
          </a:prstGeom>
          <a:solidFill>
            <a:srgbClr val="DCE5D8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" name="r2t"/>
          <p:cNvSpPr txBox="1"/>
          <p:nvPr/>
        </p:nvSpPr>
        <p:spPr>
          <a:xfrm>
            <a:off x="812800" y="3505200"/>
            <a:ext cx="105410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700" noProof="1">
                <a:solidFill>
                  <a:srgbClr val="1F4A3D"/>
                </a:solidFill>
                <a:latin typeface="Archivo Black"/>
                <a:ea typeface="Archivo Black"/>
              </a:rPr>
              <a:t>Schüler*innen — Selbsttests bleiben privat</a:t>
            </a:r>
            <a:endParaRPr lang="en-US" sz="1700" noProof="1"/>
          </a:p>
        </p:txBody>
      </p:sp>
      <p:sp>
        <p:nvSpPr>
          <p:cNvPr id="9" name="r2"/>
          <p:cNvSpPr txBox="1"/>
          <p:nvPr/>
        </p:nvSpPr>
        <p:spPr>
          <a:xfrm>
            <a:off x="812800" y="3911600"/>
            <a:ext cx="10541000" cy="81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Die Selbsttests dienen weiterhin ausschließlich der Selbsteinschätzung. Ihre Ergebnisse bleiben im Browser der Schüler*innen und fließen nicht ins LRS. Vertrauen in das Angebot hat Vorrang vor Datensammlung.</a:t>
            </a:r>
            <a:endParaRPr lang="en-US" sz="1500" noProof="1"/>
          </a:p>
        </p:txBody>
      </p:sp>
      <p:sp>
        <p:nvSpPr>
          <p:cNvPr id="10" name="l2"/>
          <p:cNvSpPr/>
          <p:nvPr/>
        </p:nvSpPr>
        <p:spPr>
          <a:xfrm>
            <a:off x="812800" y="4851400"/>
            <a:ext cx="10566400" cy="12700"/>
          </a:xfrm>
          <a:prstGeom prst="rect">
            <a:avLst/>
          </a:prstGeom>
          <a:solidFill>
            <a:srgbClr val="DCE5D8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1" name="r3t"/>
          <p:cNvSpPr txBox="1"/>
          <p:nvPr/>
        </p:nvSpPr>
        <p:spPr>
          <a:xfrm>
            <a:off x="812800" y="5029200"/>
            <a:ext cx="105410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700" noProof="1">
                <a:solidFill>
                  <a:srgbClr val="1F4A3D"/>
                </a:solidFill>
                <a:latin typeface="Archivo Black"/>
                <a:ea typeface="Archivo Black"/>
              </a:rPr>
              <a:t>Anbieter — redaktionelle Verantwortung</a:t>
            </a:r>
            <a:endParaRPr lang="en-US" sz="1700" noProof="1"/>
          </a:p>
        </p:txBody>
      </p:sp>
      <p:sp>
        <p:nvSpPr>
          <p:cNvPr id="12" name="r3"/>
          <p:cNvSpPr txBox="1"/>
          <p:nvPr/>
        </p:nvSpPr>
        <p:spPr>
          <a:xfrm>
            <a:off x="812800" y="5435600"/>
            <a:ext cx="10541000" cy="81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Inhalte werden von den Anbietern selbst den Knoten zugeordnet. Die redaktionelle Zuordnung ist Qualitätsmerkmal — wer sein Angebot präzise adressiert, wird präzise gefunden.</a:t>
            </a:r>
            <a:endParaRPr lang="en-US" sz="1500" noProof="1"/>
          </a:p>
        </p:txBody>
      </p:sp>
      <p:sp>
        <p:nvSpPr>
          <p:cNvPr id="13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TEIL 02 · AUSBAU</a:t>
            </a:r>
            <a:endParaRPr lang="en-US" sz="1200" noProof="1"/>
          </a:p>
        </p:txBody>
      </p:sp>
      <p:sp>
        <p:nvSpPr>
          <p:cNvPr id="3" name="titel"/>
          <p:cNvSpPr txBox="1"/>
          <p:nvPr/>
        </p:nvSpPr>
        <p:spPr>
          <a:xfrm>
            <a:off x="812800" y="990600"/>
            <a:ext cx="10541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5000"/>
              </a:lnSpc>
            </a:pPr>
            <a:r>
              <a:rPr lang="en-US" sz="3000" noProof="1">
                <a:solidFill>
                  <a:srgbClr val="17251F"/>
                </a:solidFill>
                <a:latin typeface="Archivo Black"/>
                <a:ea typeface="Archivo Black"/>
              </a:rPr>
              <a:t>Aus Daten wird Evidenz</a:t>
            </a:r>
            <a:endParaRPr lang="en-US" sz="3000" noProof="1"/>
          </a:p>
        </p:txBody>
      </p:sp>
      <p:sp>
        <p:nvSpPr>
          <p:cNvPr id="4" name="rule"/>
          <p:cNvSpPr/>
          <p:nvPr/>
        </p:nvSpPr>
        <p:spPr>
          <a:xfrm>
            <a:off x="812800" y="1625600"/>
            <a:ext cx="914400" cy="508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lead"/>
          <p:cNvSpPr txBox="1"/>
          <p:nvPr/>
        </p:nvSpPr>
        <p:spPr>
          <a:xfrm>
            <a:off x="812800" y="1930400"/>
            <a:ext cx="105410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600" noProof="1">
                <a:solidFill>
                  <a:srgbClr val="17251F"/>
                </a:solidFill>
                <a:latin typeface="Inter"/>
                <a:ea typeface="Inter"/>
              </a:rPr>
              <a:t>Wenn genug Ergebnisse an den Knoten ankommen, beantwortet das LRS Fragen, die heute offen bleiben:</a:t>
            </a:r>
            <a:endParaRPr lang="en-US" sz="1600" noProof="1"/>
          </a:p>
        </p:txBody>
      </p:sp>
      <p:sp>
        <p:nvSpPr>
          <p:cNvPr id="6" name="q1"/>
          <p:cNvSpPr txBox="1"/>
          <p:nvPr/>
        </p:nvSpPr>
        <p:spPr>
          <a:xfrm>
            <a:off x="812800" y="2794000"/>
            <a:ext cx="50800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Welche Inhalte funktionieren?</a:t>
            </a:r>
            <a:endParaRPr lang="en-US" sz="1500" noProof="1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Welche Angebote führen bei welchem Thema nachweislich zu besseren Ergebnissen — und welche nicht?</a:t>
            </a:r>
            <a:endParaRPr lang="en-US" sz="1500" noProof="1"/>
          </a:p>
        </p:txBody>
      </p:sp>
      <p:sp>
        <p:nvSpPr>
          <p:cNvPr id="7" name="q2"/>
          <p:cNvSpPr txBox="1"/>
          <p:nvPr/>
        </p:nvSpPr>
        <p:spPr>
          <a:xfrm>
            <a:off x="6299200" y="2794000"/>
            <a:ext cx="50800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Wo hakt der Lehrplan?</a:t>
            </a:r>
            <a:endParaRPr lang="en-US" sz="1500" noProof="1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An welchen Knoten scheitern Lernende überdurchschnittlich oft — unabhängig vom Angebot?</a:t>
            </a:r>
            <a:endParaRPr lang="en-US" sz="1500" noProof="1"/>
          </a:p>
        </p:txBody>
      </p:sp>
      <p:sp>
        <p:nvSpPr>
          <p:cNvPr id="8" name="q3"/>
          <p:cNvSpPr txBox="1"/>
          <p:nvPr/>
        </p:nvSpPr>
        <p:spPr>
          <a:xfrm>
            <a:off x="812800" y="4140200"/>
            <a:ext cx="50800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Was wirkt landesübergreifend?</a:t>
            </a:r>
            <a:endParaRPr lang="en-US" sz="1500" noProof="1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Über das Kernraum-Mapping lassen sich Ergebnisse vergleichen, ohne Identität der Einzelnen preiszugeben.</a:t>
            </a:r>
            <a:endParaRPr lang="en-US" sz="1500" noProof="1"/>
          </a:p>
        </p:txBody>
      </p:sp>
      <p:sp>
        <p:nvSpPr>
          <p:cNvPr id="9" name="q4"/>
          <p:cNvSpPr txBox="1"/>
          <p:nvPr/>
        </p:nvSpPr>
        <p:spPr>
          <a:xfrm>
            <a:off x="6299200" y="4140200"/>
            <a:ext cx="50800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Wohin entwickeln?</a:t>
            </a:r>
            <a:endParaRPr lang="en-US" sz="1500" noProof="1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Redaktionen und Schulbuchverlage erkennen, wo Nachbesserung den größten Lerngewinn bringt.</a:t>
            </a:r>
            <a:endParaRPr lang="en-US" sz="1500" noProof="1"/>
          </a:p>
        </p:txBody>
      </p:sp>
      <p:sp>
        <p:nvSpPr>
          <p:cNvPr id="10" name="note"/>
          <p:cNvSpPr txBox="1"/>
          <p:nvPr/>
        </p:nvSpPr>
        <p:spPr>
          <a:xfrm>
            <a:off x="812800" y="5588000"/>
            <a:ext cx="105664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400" noProof="1">
                <a:solidFill>
                  <a:srgbClr val="5B6B62"/>
                </a:solidFill>
                <a:latin typeface="Inter"/>
                <a:ea typeface="Inter"/>
              </a:rPr>
              <a:t>Aggregiert und anonymisiert — die Auswertung richtet sich an Inhalte und Curricula, nicht an einzelne Schüler*innen.</a:t>
            </a:r>
            <a:endParaRPr lang="en-US" sz="1400" noProof="1"/>
          </a:p>
        </p:txBody>
      </p:sp>
      <p:sp>
        <p:nvSpPr>
          <p:cNvPr id="11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TEIL 02 · AUSBAU</a:t>
            </a:r>
            <a:endParaRPr lang="en-US" sz="1200" noProof="1"/>
          </a:p>
        </p:txBody>
      </p:sp>
      <p:sp>
        <p:nvSpPr>
          <p:cNvPr id="3" name="titel"/>
          <p:cNvSpPr txBox="1"/>
          <p:nvPr/>
        </p:nvSpPr>
        <p:spPr>
          <a:xfrm>
            <a:off x="812800" y="990600"/>
            <a:ext cx="10541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5000"/>
              </a:lnSpc>
            </a:pPr>
            <a:r>
              <a:rPr lang="en-US" sz="3000" noProof="1">
                <a:solidFill>
                  <a:srgbClr val="17251F"/>
                </a:solidFill>
                <a:latin typeface="Archivo Black"/>
                <a:ea typeface="Archivo Black"/>
              </a:rPr>
              <a:t>Automatisch erstellt, gemeinsam verbessert</a:t>
            </a:r>
            <a:endParaRPr lang="en-US" sz="3000" noProof="1"/>
          </a:p>
        </p:txBody>
      </p:sp>
      <p:sp>
        <p:nvSpPr>
          <p:cNvPr id="4" name="rule"/>
          <p:cNvSpPr/>
          <p:nvPr/>
        </p:nvSpPr>
        <p:spPr>
          <a:xfrm>
            <a:off x="812800" y="1625600"/>
            <a:ext cx="914400" cy="508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st1n"/>
          <p:cNvSpPr txBox="1"/>
          <p:nvPr/>
        </p:nvSpPr>
        <p:spPr>
          <a:xfrm>
            <a:off x="812800" y="2057400"/>
            <a:ext cx="7112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800" noProof="1">
                <a:solidFill>
                  <a:srgbClr val="E8B54A"/>
                </a:solidFill>
                <a:latin typeface="Archivo Black"/>
                <a:ea typeface="Archivo Black"/>
              </a:rPr>
              <a:t>1</a:t>
            </a:r>
            <a:endParaRPr lang="en-US" sz="2800" noProof="1"/>
          </a:p>
        </p:txBody>
      </p:sp>
      <p:sp>
        <p:nvSpPr>
          <p:cNvPr id="6" name="st1"/>
          <p:cNvSpPr txBox="1"/>
          <p:nvPr/>
        </p:nvSpPr>
        <p:spPr>
          <a:xfrm>
            <a:off x="1625600" y="2108200"/>
            <a:ext cx="97536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Automatisierte Erstellung.</a:t>
            </a: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 Zu jedem Knoten lässt sich eine Unterrichtseinheit generieren — Ziele, Inhalte und Aufgaben stehen bereits im Lehrplan-Text des Knotens.</a:t>
            </a:r>
            <a:endParaRPr lang="en-US" sz="1500" noProof="1"/>
          </a:p>
        </p:txBody>
      </p:sp>
      <p:sp>
        <p:nvSpPr>
          <p:cNvPr id="7" name="st2n"/>
          <p:cNvSpPr txBox="1"/>
          <p:nvPr/>
        </p:nvSpPr>
        <p:spPr>
          <a:xfrm>
            <a:off x="812800" y="2997200"/>
            <a:ext cx="7112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800" noProof="1">
                <a:solidFill>
                  <a:srgbClr val="E8B54A"/>
                </a:solidFill>
                <a:latin typeface="Archivo Black"/>
                <a:ea typeface="Archivo Black"/>
              </a:rPr>
              <a:t>2</a:t>
            </a:r>
            <a:endParaRPr lang="en-US" sz="2800" noProof="1"/>
          </a:p>
        </p:txBody>
      </p:sp>
      <p:sp>
        <p:nvSpPr>
          <p:cNvPr id="8" name="st2"/>
          <p:cNvSpPr txBox="1"/>
          <p:nvPr/>
        </p:nvSpPr>
        <p:spPr>
          <a:xfrm>
            <a:off x="1625600" y="3048000"/>
            <a:ext cx="97536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Bereitstellung in Edupool Boards.</a:t>
            </a: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 Die Einheiten werden als Boards veröffentlicht — von Lehrkräften direkt nutzbar, ohne Medienbruch.</a:t>
            </a:r>
            <a:endParaRPr lang="en-US" sz="1500" noProof="1"/>
          </a:p>
        </p:txBody>
      </p:sp>
      <p:sp>
        <p:nvSpPr>
          <p:cNvPr id="9" name="st3n"/>
          <p:cNvSpPr txBox="1"/>
          <p:nvPr/>
        </p:nvSpPr>
        <p:spPr>
          <a:xfrm>
            <a:off x="812800" y="3937000"/>
            <a:ext cx="7112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800" noProof="1">
                <a:solidFill>
                  <a:srgbClr val="E8B54A"/>
                </a:solidFill>
                <a:latin typeface="Archivo Black"/>
                <a:ea typeface="Archivo Black"/>
              </a:rPr>
              <a:t>3</a:t>
            </a:r>
            <a:endParaRPr lang="en-US" sz="2800" noProof="1"/>
          </a:p>
        </p:txBody>
      </p:sp>
      <p:sp>
        <p:nvSpPr>
          <p:cNvPr id="10" name="st3"/>
          <p:cNvSpPr txBox="1"/>
          <p:nvPr/>
        </p:nvSpPr>
        <p:spPr>
          <a:xfrm>
            <a:off x="1625600" y="3987800"/>
            <a:ext cx="97536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Bundesweit teilen.</a:t>
            </a: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 Über das Kernraum-Mapping ist eine Einheit aus Thüringen auch für Bayern anschlussfähig — der Lehrplan-Bezug bleibt erhalten.</a:t>
            </a:r>
            <a:endParaRPr lang="en-US" sz="1500" noProof="1"/>
          </a:p>
        </p:txBody>
      </p:sp>
      <p:sp>
        <p:nvSpPr>
          <p:cNvPr id="11" name="st4n"/>
          <p:cNvSpPr txBox="1"/>
          <p:nvPr/>
        </p:nvSpPr>
        <p:spPr>
          <a:xfrm>
            <a:off x="812800" y="4876800"/>
            <a:ext cx="7112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800" noProof="1">
                <a:solidFill>
                  <a:srgbClr val="E8B54A"/>
                </a:solidFill>
                <a:latin typeface="Archivo Black"/>
                <a:ea typeface="Archivo Black"/>
              </a:rPr>
              <a:t>4</a:t>
            </a:r>
            <a:endParaRPr lang="en-US" sz="2800" noProof="1"/>
          </a:p>
        </p:txBody>
      </p:sp>
      <p:sp>
        <p:nvSpPr>
          <p:cNvPr id="12" name="st4"/>
          <p:cNvSpPr txBox="1"/>
          <p:nvPr/>
        </p:nvSpPr>
        <p:spPr>
          <a:xfrm>
            <a:off x="1625600" y="4927600"/>
            <a:ext cx="97536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b="1" noProof="1">
                <a:solidFill>
                  <a:srgbClr val="17251F"/>
                </a:solidFill>
                <a:latin typeface="Inter"/>
                <a:ea typeface="Inter"/>
              </a:rPr>
              <a:t>Gemeinsam weiterentwickeln.</a:t>
            </a: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 Kolleginnen und Kollegen verbessern die Einheiten — und die LRS-Evidenz zeigt, welche Varianten wirken.</a:t>
            </a:r>
            <a:endParaRPr lang="en-US" sz="1500" noProof="1"/>
          </a:p>
        </p:txBody>
      </p:sp>
      <p:sp>
        <p:nvSpPr>
          <p:cNvPr id="13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TEIL 02 · AUSBAU</a:t>
            </a:r>
            <a:endParaRPr lang="en-US" sz="1200" noProof="1"/>
          </a:p>
        </p:txBody>
      </p:sp>
      <p:sp>
        <p:nvSpPr>
          <p:cNvPr id="3" name="titel"/>
          <p:cNvSpPr txBox="1"/>
          <p:nvPr/>
        </p:nvSpPr>
        <p:spPr>
          <a:xfrm>
            <a:off x="812800" y="990600"/>
            <a:ext cx="10541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5000"/>
              </a:lnSpc>
            </a:pPr>
            <a:r>
              <a:rPr lang="en-US" sz="3000" noProof="1">
                <a:solidFill>
                  <a:srgbClr val="17251F"/>
                </a:solidFill>
                <a:latin typeface="Archivo Black"/>
                <a:ea typeface="Archivo Black"/>
              </a:rPr>
              <a:t>Lizenzmanagement — offen, aber nicht beliebig</a:t>
            </a:r>
            <a:endParaRPr lang="en-US" sz="3000" noProof="1"/>
          </a:p>
        </p:txBody>
      </p:sp>
      <p:sp>
        <p:nvSpPr>
          <p:cNvPr id="4" name="rule"/>
          <p:cNvSpPr/>
          <p:nvPr/>
        </p:nvSpPr>
        <p:spPr>
          <a:xfrm>
            <a:off x="812800" y="1625600"/>
            <a:ext cx="914400" cy="508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lead"/>
          <p:cNvSpPr txBox="1"/>
          <p:nvPr/>
        </p:nvSpPr>
        <p:spPr>
          <a:xfrm>
            <a:off x="812800" y="1981200"/>
            <a:ext cx="71120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60000"/>
              </a:lnSpc>
            </a:pPr>
            <a:r>
              <a:rPr lang="en-US" sz="1600" noProof="1">
                <a:solidFill>
                  <a:srgbClr val="17251F"/>
                </a:solidFill>
                <a:latin typeface="Inter"/>
                <a:ea typeface="Inter"/>
              </a:rPr>
              <a:t>Geteilte Unterrichtseinheiten dürfen nur dort landen, wo sie berechtigt genutzt werden. Das Lizenzmanagement der Plattform stellt sicher:</a:t>
            </a:r>
            <a:endParaRPr lang="en-US" sz="1600" noProof="1"/>
          </a:p>
          <a:p>
            <a:pPr>
              <a:lnSpc>
                <a:spcPct val="160000"/>
              </a:lnSpc>
              <a:spcBef>
                <a:spcPts val="1200"/>
              </a:spcBef>
            </a:pPr>
            <a:r>
              <a:rPr lang="en-US" sz="1600" noProof="1">
                <a:solidFill>
                  <a:srgbClr val="17251F"/>
                </a:solidFill>
                <a:latin typeface="Inter"/>
                <a:ea typeface="Inter"/>
              </a:rPr>
              <a:t>· Inhalte stehen nur berechtigten Nutzer*innen zur Verfügung</a:t>
            </a:r>
            <a:endParaRPr lang="en-US" sz="1600" noProof="1"/>
          </a:p>
          <a:p>
            <a:pPr>
              <a:lnSpc>
                <a:spcPct val="160000"/>
              </a:lnSpc>
            </a:pPr>
            <a:r>
              <a:rPr lang="en-US" sz="1600" noProof="1">
                <a:solidFill>
                  <a:srgbClr val="17251F"/>
                </a:solidFill>
                <a:latin typeface="Inter"/>
                <a:ea typeface="Inter"/>
              </a:rPr>
              <a:t>· Verlage und Anbieter behalten die Hoheit über ihre Werke</a:t>
            </a:r>
            <a:endParaRPr lang="en-US" sz="1600" noProof="1"/>
          </a:p>
          <a:p>
            <a:pPr>
              <a:lnSpc>
                <a:spcPct val="160000"/>
              </a:lnSpc>
            </a:pPr>
            <a:r>
              <a:rPr lang="en-US" sz="1600" noProof="1">
                <a:solidFill>
                  <a:srgbClr val="17251F"/>
                </a:solidFill>
                <a:latin typeface="Inter"/>
                <a:ea typeface="Inter"/>
              </a:rPr>
              <a:t>· Schulbuch- und OER-Material können nebeneinander bestehen</a:t>
            </a:r>
            <a:endParaRPr lang="en-US" sz="1600" noProof="1"/>
          </a:p>
        </p:txBody>
      </p:sp>
      <p:sp>
        <p:nvSpPr>
          <p:cNvPr id="6" name="symbol"/>
          <p:cNvSpPr/>
          <p:nvPr/>
        </p:nvSpPr>
        <p:spPr>
          <a:xfrm>
            <a:off x="8890000" y="2159000"/>
            <a:ext cx="1651000" cy="1651000"/>
          </a:xfrm>
          <a:prstGeom prst="donut">
            <a:avLst>
              <a:gd name="adj" fmla="val 12000"/>
            </a:avLst>
          </a:prstGeom>
          <a:solidFill>
            <a:srgbClr val="1F4A3D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symbolc"/>
          <p:cNvSpPr/>
          <p:nvPr>
            <p:extLst>
              <p:ext uri="{F5677B7D-0D2A-4D9B-9A5C-6D8D7D0E5A5D}">
                <pptd:icon xmlns:pptd="https://kimi-design.msh.team/pptd/2026" xmlns:mc="http://schemas.openxmlformats.org/markup-compatibility/2006" xmlns:m="http://schemas.openxmlformats.org/officeDocument/2006/math" xmlns:cx="http://schemas.microsoft.com/office/drawing/2014/chartex" xmlns:c="http://schemas.openxmlformats.org/drawingml/2006/chart" xmlns:a14="http://schemas.microsoft.com/office/drawing/2010/main" xmlns="" encoding="base64url">eyJpY29uTmFtZSI6ImZhczpzaGllbGQtaGFsdmVkIn0</pptd:icon>
              </p:ext>
            </p:extLst>
          </p:nvPr>
        </p:nvSpPr>
        <p:spPr>
          <a:xfrm>
            <a:off x="9372600" y="26416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512" h="512">
                <a:moveTo>
                  <a:pt x="256" y="0"/>
                </a:moveTo>
                <a:cubicBezTo>
                  <a:pt x="261" y="0"/>
                  <a:pt x="265" y="1"/>
                  <a:pt x="269" y="3"/>
                </a:cubicBezTo>
                <a:lnTo>
                  <a:pt x="458" y="83"/>
                </a:lnTo>
                <a:cubicBezTo>
                  <a:pt x="480" y="92"/>
                  <a:pt x="496" y="114"/>
                  <a:pt x="496" y="140"/>
                </a:cubicBezTo>
                <a:cubicBezTo>
                  <a:pt x="496" y="239"/>
                  <a:pt x="455" y="421"/>
                  <a:pt x="283" y="503"/>
                </a:cubicBezTo>
                <a:cubicBezTo>
                  <a:pt x="266" y="511"/>
                  <a:pt x="246" y="511"/>
                  <a:pt x="230" y="503"/>
                </a:cubicBezTo>
                <a:cubicBezTo>
                  <a:pt x="57" y="421"/>
                  <a:pt x="17" y="239"/>
                  <a:pt x="16" y="140"/>
                </a:cubicBezTo>
                <a:cubicBezTo>
                  <a:pt x="16" y="114"/>
                  <a:pt x="32" y="92"/>
                  <a:pt x="54" y="83"/>
                </a:cubicBezTo>
                <a:lnTo>
                  <a:pt x="243" y="3"/>
                </a:lnTo>
                <a:cubicBezTo>
                  <a:pt x="247" y="1"/>
                  <a:pt x="251" y="0"/>
                  <a:pt x="256" y="0"/>
                </a:cubicBezTo>
                <a:close/>
                <a:moveTo>
                  <a:pt x="256" y="67"/>
                </a:moveTo>
                <a:lnTo>
                  <a:pt x="256" y="445"/>
                </a:lnTo>
                <a:cubicBezTo>
                  <a:pt x="394" y="378"/>
                  <a:pt x="431" y="230"/>
                  <a:pt x="432" y="142"/>
                </a:cubicBezTo>
                <a:lnTo>
                  <a:pt x="256" y="67"/>
                </a:lnTo>
                <a:lnTo>
                  <a:pt x="256" y="67"/>
                </a:lnTo>
                <a:close/>
              </a:path>
            </a:pathLst>
          </a:cu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" name="note"/>
          <p:cNvSpPr txBox="1"/>
          <p:nvPr/>
        </p:nvSpPr>
        <p:spPr>
          <a:xfrm>
            <a:off x="812800" y="4064000"/>
            <a:ext cx="105410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noProof="1">
                <a:solidFill>
                  <a:srgbClr val="5B6B62"/>
                </a:solidFill>
                <a:latin typeface="Inter"/>
                <a:ea typeface="Inter"/>
              </a:rPr>
              <a:t>Die Berechtigung folgt dem schulischen Kontext: Landeszugänge, Schulaccounts und edupool-Lizenzen greifen ineinander. Für Anbieter ist die klare Rechtevergabe die Voraussetzung, überhaupt Inhalte beizusteuern — für Schulen die Garantie, rechtssicher zu arbeiten.</a:t>
            </a:r>
            <a:endParaRPr lang="en-US" sz="1500" noProof="1"/>
          </a:p>
        </p:txBody>
      </p:sp>
      <p:sp>
        <p:nvSpPr>
          <p:cNvPr id="9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TEIL 02 · AUSBAU</a:t>
            </a:r>
            <a:endParaRPr lang="en-US" sz="1200" noProof="1"/>
          </a:p>
        </p:txBody>
      </p:sp>
      <p:sp>
        <p:nvSpPr>
          <p:cNvPr id="3" name="titel"/>
          <p:cNvSpPr txBox="1"/>
          <p:nvPr/>
        </p:nvSpPr>
        <p:spPr>
          <a:xfrm>
            <a:off x="812800" y="990600"/>
            <a:ext cx="10541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5000"/>
              </a:lnSpc>
            </a:pPr>
            <a:r>
              <a:rPr lang="en-US" sz="3000" noProof="1">
                <a:solidFill>
                  <a:srgbClr val="17251F"/>
                </a:solidFill>
                <a:latin typeface="Archivo Black"/>
                <a:ea typeface="Archivo Black"/>
              </a:rPr>
              <a:t>Adaptiv — sobald die Datenlage es trägt</a:t>
            </a:r>
            <a:endParaRPr lang="en-US" sz="3000" noProof="1"/>
          </a:p>
        </p:txBody>
      </p:sp>
      <p:sp>
        <p:nvSpPr>
          <p:cNvPr id="4" name="rule"/>
          <p:cNvSpPr/>
          <p:nvPr/>
        </p:nvSpPr>
        <p:spPr>
          <a:xfrm>
            <a:off x="812800" y="1625600"/>
            <a:ext cx="914400" cy="508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a1"/>
          <p:cNvSpPr txBox="1"/>
          <p:nvPr/>
        </p:nvSpPr>
        <p:spPr>
          <a:xfrm>
            <a:off x="812800" y="2032000"/>
            <a:ext cx="10541000" cy="9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60000"/>
              </a:lnSpc>
            </a:pPr>
            <a:r>
              <a:rPr lang="en-US" sz="1600" noProof="1">
                <a:solidFill>
                  <a:srgbClr val="17251F"/>
                </a:solidFill>
                <a:latin typeface="Inter"/>
                <a:ea typeface="Inter"/>
              </a:rPr>
              <a:t>Bei genügend LRS-Daten können die Unterrichtseinheiten auf die </a:t>
            </a:r>
            <a:r>
              <a:rPr lang="en-US" sz="1600" b="1" noProof="1">
                <a:solidFill>
                  <a:srgbClr val="17251F"/>
                </a:solidFill>
                <a:latin typeface="Inter"/>
                <a:ea typeface="Inter"/>
              </a:rPr>
              <a:t>Vorkenntnisse</a:t>
            </a:r>
            <a:r>
              <a:rPr lang="en-US" sz="1600" noProof="1">
                <a:solidFill>
                  <a:srgbClr val="17251F"/>
                </a:solidFill>
                <a:latin typeface="Inter"/>
                <a:ea typeface="Inter"/>
              </a:rPr>
              <a:t> und </a:t>
            </a:r>
            <a:r>
              <a:rPr lang="en-US" sz="1600" b="1" noProof="1">
                <a:solidFill>
                  <a:srgbClr val="17251F"/>
                </a:solidFill>
                <a:latin typeface="Inter"/>
                <a:ea typeface="Inter"/>
              </a:rPr>
              <a:t>Präferenzen</a:t>
            </a:r>
            <a:r>
              <a:rPr lang="en-US" sz="1600" noProof="1">
                <a:solidFill>
                  <a:srgbClr val="17251F"/>
                </a:solidFill>
                <a:latin typeface="Inter"/>
                <a:ea typeface="Inter"/>
              </a:rPr>
              <a:t> der Schüler*innen eingehen — derselbe Knoten, unterschiedliche Wege.</a:t>
            </a:r>
            <a:endParaRPr lang="en-US" sz="1600" noProof="1"/>
          </a:p>
        </p:txBody>
      </p:sp>
      <p:sp>
        <p:nvSpPr>
          <p:cNvPr id="6" name="w1t"/>
          <p:cNvSpPr txBox="1"/>
          <p:nvPr/>
        </p:nvSpPr>
        <p:spPr>
          <a:xfrm>
            <a:off x="812800" y="3251200"/>
            <a:ext cx="50800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600" noProof="1">
                <a:solidFill>
                  <a:srgbClr val="1F4A3D"/>
                </a:solidFill>
                <a:latin typeface="Archivo Black"/>
                <a:ea typeface="Archivo Black"/>
              </a:rPr>
              <a:t>Vorkenntnisse</a:t>
            </a:r>
            <a:endParaRPr lang="en-US" sz="1600" noProof="1"/>
          </a:p>
        </p:txBody>
      </p:sp>
      <p:sp>
        <p:nvSpPr>
          <p:cNvPr id="7" name="w1"/>
          <p:cNvSpPr txBox="1"/>
          <p:nvPr/>
        </p:nvSpPr>
        <p:spPr>
          <a:xfrm>
            <a:off x="812800" y="3657600"/>
            <a:ext cx="50800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Wer Grundlagen schon beherrscht, bekommt Vertiefung; wer Lücken hat, bekommt die passenden Brücken-Knoten vorgeschlagen — der Lehrplan-Baum liefert die Wege.</a:t>
            </a:r>
            <a:endParaRPr lang="en-US" sz="1500" noProof="1"/>
          </a:p>
        </p:txBody>
      </p:sp>
      <p:sp>
        <p:nvSpPr>
          <p:cNvPr id="8" name="vline"/>
          <p:cNvSpPr/>
          <p:nvPr/>
        </p:nvSpPr>
        <p:spPr>
          <a:xfrm>
            <a:off x="6299200" y="3251200"/>
            <a:ext cx="12700" cy="1651000"/>
          </a:xfrm>
          <a:prstGeom prst="rect">
            <a:avLst/>
          </a:prstGeom>
          <a:solidFill>
            <a:srgbClr val="DCE5D8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" name="w2t"/>
          <p:cNvSpPr txBox="1"/>
          <p:nvPr/>
        </p:nvSpPr>
        <p:spPr>
          <a:xfrm>
            <a:off x="6731000" y="3251200"/>
            <a:ext cx="46482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600" noProof="1">
                <a:solidFill>
                  <a:srgbClr val="1F4A3D"/>
                </a:solidFill>
                <a:latin typeface="Archivo Black"/>
                <a:ea typeface="Archivo Black"/>
              </a:rPr>
              <a:t>Präferenzen</a:t>
            </a:r>
            <a:endParaRPr lang="en-US" sz="1600" noProof="1"/>
          </a:p>
        </p:txBody>
      </p:sp>
      <p:sp>
        <p:nvSpPr>
          <p:cNvPr id="10" name="w2"/>
          <p:cNvSpPr txBox="1"/>
          <p:nvPr/>
        </p:nvSpPr>
        <p:spPr>
          <a:xfrm>
            <a:off x="6731000" y="3657600"/>
            <a:ext cx="46482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500" noProof="1">
                <a:solidFill>
                  <a:srgbClr val="17251F"/>
                </a:solidFill>
                <a:latin typeface="Inter"/>
                <a:ea typeface="Inter"/>
              </a:rPr>
              <a:t>Video, Text, Übung oder Simulation — wo mehrere Angebote am selben Knoten hängen, wählt das System die Form, die zur Person passt.</a:t>
            </a:r>
            <a:endParaRPr lang="en-US" sz="1500" noProof="1"/>
          </a:p>
        </p:txBody>
      </p:sp>
      <p:sp>
        <p:nvSpPr>
          <p:cNvPr id="11" name="note"/>
          <p:cNvSpPr txBox="1"/>
          <p:nvPr/>
        </p:nvSpPr>
        <p:spPr>
          <a:xfrm>
            <a:off x="812800" y="5334000"/>
            <a:ext cx="10541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400" noProof="1">
                <a:solidFill>
                  <a:srgbClr val="5B6B62"/>
                </a:solidFill>
                <a:latin typeface="Inter"/>
                <a:ea typeface="Inter"/>
              </a:rPr>
              <a:t>Reihenfolge beachten — erst redaktionelle Zuordnung und Datensammlung, dann Adaptivität. Die Landkarte macht beides überhaupt erst adressierbar.</a:t>
            </a:r>
            <a:endParaRPr lang="en-US" sz="1400" noProof="1"/>
          </a:p>
        </p:txBody>
      </p:sp>
      <p:sp>
        <p:nvSpPr>
          <p:cNvPr id="12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1F4A3D"/>
                </a:solidFill>
                <a:latin typeface="Inter"/>
                <a:ea typeface="Inter"/>
              </a:rPr>
              <a:t>TEIL 02 · AUSBAU</a:t>
            </a:r>
            <a:endParaRPr lang="en-US" sz="1200" noProof="1"/>
          </a:p>
        </p:txBody>
      </p:sp>
      <p:sp>
        <p:nvSpPr>
          <p:cNvPr id="3" name="titel"/>
          <p:cNvSpPr txBox="1"/>
          <p:nvPr/>
        </p:nvSpPr>
        <p:spPr>
          <a:xfrm>
            <a:off x="812800" y="990600"/>
            <a:ext cx="10541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15000"/>
              </a:lnSpc>
            </a:pPr>
            <a:r>
              <a:rPr lang="en-US" sz="3000" noProof="1">
                <a:solidFill>
                  <a:srgbClr val="17251F"/>
                </a:solidFill>
                <a:latin typeface="Archivo Black"/>
                <a:ea typeface="Archivo Black"/>
              </a:rPr>
              <a:t>Mikrozertifikate entlang EU-Standards</a:t>
            </a:r>
            <a:endParaRPr lang="en-US" sz="3000" noProof="1"/>
          </a:p>
        </p:txBody>
      </p:sp>
      <p:sp>
        <p:nvSpPr>
          <p:cNvPr id="4" name="rule"/>
          <p:cNvSpPr/>
          <p:nvPr/>
        </p:nvSpPr>
        <p:spPr>
          <a:xfrm>
            <a:off x="812800" y="1625600"/>
            <a:ext cx="914400" cy="50800"/>
          </a:xfrm>
          <a:prstGeom prst="rect">
            <a:avLst/>
          </a:prstGeom>
          <a:solidFill>
            <a:srgbClr val="E8B54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lead"/>
          <p:cNvSpPr txBox="1"/>
          <p:nvPr/>
        </p:nvSpPr>
        <p:spPr>
          <a:xfrm>
            <a:off x="812800" y="1981200"/>
            <a:ext cx="10541000" cy="9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60000"/>
              </a:lnSpc>
            </a:pPr>
            <a:r>
              <a:rPr lang="en-US" sz="1600" noProof="1">
                <a:solidFill>
                  <a:srgbClr val="17251F"/>
                </a:solidFill>
                <a:latin typeface="Inter"/>
                <a:ea typeface="Inter"/>
              </a:rPr>
              <a:t>Die Knoten lassen sich mit EU-weiten Rahmenwerken verknüpfen — etwa dem Europäischen Kompetenzrahmen für digitale Kompetenzen (DigComp). Was Schüler*innen nachweislich können, wird während der Schulzeit laufend als Mikrozertifikat dokumentiert.</a:t>
            </a:r>
            <a:endParaRPr lang="en-US" sz="1600" noProof="1"/>
          </a:p>
        </p:txBody>
      </p:sp>
      <p:sp>
        <p:nvSpPr>
          <p:cNvPr id="6" name="chip1"/>
          <p:cNvSpPr txBox="1"/>
          <p:nvPr/>
        </p:nvSpPr>
        <p:spPr>
          <a:xfrm>
            <a:off x="812800" y="3251200"/>
            <a:ext cx="32766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400" b="1" noProof="1">
                <a:solidFill>
                  <a:srgbClr val="17251F"/>
                </a:solidFill>
                <a:latin typeface="Inter"/>
                <a:ea typeface="Inter"/>
              </a:rPr>
              <a:t>Verknüpfung</a:t>
            </a:r>
            <a:endParaRPr lang="en-US" sz="1400" noProof="1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400" noProof="1">
                <a:solidFill>
                  <a:srgbClr val="17251F"/>
                </a:solidFill>
                <a:latin typeface="Inter"/>
                <a:ea typeface="Inter"/>
              </a:rPr>
              <a:t>Knoten ↔ DigComp-Bereiche: digitale Kompetenz entsteht im Fachunterricht und wird dort erfasst.</a:t>
            </a:r>
            <a:endParaRPr lang="en-US" sz="1400" noProof="1"/>
          </a:p>
        </p:txBody>
      </p:sp>
      <p:sp>
        <p:nvSpPr>
          <p:cNvPr id="7" name="sep1"/>
          <p:cNvSpPr/>
          <p:nvPr/>
        </p:nvSpPr>
        <p:spPr>
          <a:xfrm>
            <a:off x="4267200" y="3251200"/>
            <a:ext cx="12700" cy="1524000"/>
          </a:xfrm>
          <a:prstGeom prst="rect">
            <a:avLst/>
          </a:prstGeom>
          <a:solidFill>
            <a:srgbClr val="DCE5D8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" name="chip2"/>
          <p:cNvSpPr txBox="1"/>
          <p:nvPr/>
        </p:nvSpPr>
        <p:spPr>
          <a:xfrm>
            <a:off x="4648200" y="3251200"/>
            <a:ext cx="32766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400" b="1" noProof="1">
                <a:solidFill>
                  <a:srgbClr val="17251F"/>
                </a:solidFill>
                <a:latin typeface="Inter"/>
                <a:ea typeface="Inter"/>
              </a:rPr>
              <a:t>Nachweis</a:t>
            </a:r>
            <a:endParaRPr lang="en-US" sz="1400" noProof="1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400" noProof="1">
                <a:solidFill>
                  <a:srgbClr val="17251F"/>
                </a:solidFill>
                <a:latin typeface="Inter"/>
                <a:ea typeface="Inter"/>
              </a:rPr>
              <a:t>Ergebnisse aus dem LRS belegen einzelne Kompetenzen — kleine, überprüfbare Einheiten statt einer großen Zensur.</a:t>
            </a:r>
            <a:endParaRPr lang="en-US" sz="1400" noProof="1"/>
          </a:p>
        </p:txBody>
      </p:sp>
      <p:sp>
        <p:nvSpPr>
          <p:cNvPr id="9" name="sep2"/>
          <p:cNvSpPr/>
          <p:nvPr/>
        </p:nvSpPr>
        <p:spPr>
          <a:xfrm>
            <a:off x="8102600" y="3251200"/>
            <a:ext cx="12700" cy="1524000"/>
          </a:xfrm>
          <a:prstGeom prst="rect">
            <a:avLst/>
          </a:prstGeom>
          <a:solidFill>
            <a:srgbClr val="DCE5D8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" name="chip3"/>
          <p:cNvSpPr txBox="1"/>
          <p:nvPr/>
        </p:nvSpPr>
        <p:spPr>
          <a:xfrm>
            <a:off x="8483600" y="3251200"/>
            <a:ext cx="28956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400" b="1" noProof="1">
                <a:solidFill>
                  <a:srgbClr val="17251F"/>
                </a:solidFill>
                <a:latin typeface="Inter"/>
                <a:ea typeface="Inter"/>
              </a:rPr>
              <a:t>Portabilität</a:t>
            </a:r>
            <a:endParaRPr lang="en-US" sz="1400" noProof="1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400" noProof="1">
                <a:solidFill>
                  <a:srgbClr val="17251F"/>
                </a:solidFill>
                <a:latin typeface="Inter"/>
                <a:ea typeface="Inter"/>
              </a:rPr>
              <a:t>EU-kompatible Formate machen die Nachweise über Schulformen und Länder hinweg lesbar.</a:t>
            </a:r>
            <a:endParaRPr lang="en-US" sz="1400" noProof="1"/>
          </a:p>
        </p:txBody>
      </p:sp>
      <p:sp>
        <p:nvSpPr>
          <p:cNvPr id="11" name="note"/>
          <p:cNvSpPr txBox="1"/>
          <p:nvPr/>
        </p:nvSpPr>
        <p:spPr>
          <a:xfrm>
            <a:off x="812800" y="5334000"/>
            <a:ext cx="10541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400" noProof="1">
                <a:solidFill>
                  <a:srgbClr val="5B6B62"/>
                </a:solidFill>
                <a:latin typeface="Inter"/>
                <a:ea typeface="Inter"/>
              </a:rPr>
              <a:t>Am Ende der Schulzeit liegt kein zusätzliches Prüfungsprodukt vor, sondern ein mitgewachsener Kompetenznachweis — aufgebaut aus dem, was ohnehin gelernt wurde.</a:t>
            </a:r>
            <a:endParaRPr lang="en-US" sz="1400" noProof="1"/>
          </a:p>
        </p:txBody>
      </p:sp>
      <p:sp>
        <p:nvSpPr>
          <p:cNvPr id="12" name="fuss"/>
          <p:cNvSpPr txBox="1"/>
          <p:nvPr/>
        </p:nvSpPr>
        <p:spPr>
          <a:xfrm>
            <a:off x="812800" y="6451600"/>
            <a:ext cx="105664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B6B62"/>
                </a:solidFill>
                <a:latin typeface="Inter"/>
                <a:ea typeface="Inter"/>
              </a:rPr>
              <a:t>Bundesweite Wissenslandkarte · BAG Bildung · Oktober 2026</a:t>
            </a:r>
            <a:endParaRPr lang="en-US" sz="1100" noProof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A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1016000" y="1219200"/>
            <a:ext cx="6350000" cy="279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400" noProof="1">
                <a:solidFill>
                  <a:srgbClr val="E8B54A"/>
                </a:solidFill>
                <a:latin typeface="Inter"/>
                <a:ea typeface="Inter"/>
              </a:rPr>
              <a:t>NÄCHSTE SCHRITTE</a:t>
            </a:r>
            <a:endParaRPr lang="en-US" sz="1200" noProof="1"/>
          </a:p>
        </p:txBody>
      </p:sp>
      <p:sp>
        <p:nvSpPr>
          <p:cNvPr id="3" name="s1"/>
          <p:cNvSpPr txBox="1"/>
          <p:nvPr/>
        </p:nvSpPr>
        <p:spPr>
          <a:xfrm>
            <a:off x="1016000" y="1727200"/>
            <a:ext cx="10160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700" b="1" noProof="1">
                <a:solidFill>
                  <a:srgbClr val="E8B54A"/>
                </a:solidFill>
                <a:latin typeface="Inter"/>
                <a:ea typeface="Inter"/>
              </a:rPr>
              <a:t>1 ·</a:t>
            </a:r>
            <a:r>
              <a:rPr lang="en-US" sz="1700" noProof="1">
                <a:solidFill>
                  <a:srgbClr val="EAF0E4"/>
                </a:solidFill>
                <a:latin typeface="Inter"/>
                <a:ea typeface="Inter"/>
              </a:rPr>
              <a:t> Redaktionelle Zuordnung der Inhalte mit den Anbietern pilotieren</a:t>
            </a:r>
            <a:endParaRPr lang="en-US" sz="1700" noProof="1"/>
          </a:p>
        </p:txBody>
      </p:sp>
      <p:sp>
        <p:nvSpPr>
          <p:cNvPr id="4" name="s2"/>
          <p:cNvSpPr txBox="1"/>
          <p:nvPr/>
        </p:nvSpPr>
        <p:spPr>
          <a:xfrm>
            <a:off x="1016000" y="2311400"/>
            <a:ext cx="10160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700" b="1" noProof="1">
                <a:solidFill>
                  <a:srgbClr val="E8B54A"/>
                </a:solidFill>
                <a:latin typeface="Inter"/>
                <a:ea typeface="Inter"/>
              </a:rPr>
              <a:t>2 ·</a:t>
            </a:r>
            <a:r>
              <a:rPr lang="en-US" sz="1700" noProof="1">
                <a:solidFill>
                  <a:srgbClr val="EAF0E4"/>
                </a:solidFill>
                <a:latin typeface="Inter"/>
                <a:ea typeface="Inter"/>
              </a:rPr>
              <a:t> xAPI-Anbindung und LRS mit ersten Partnern aufsetzen</a:t>
            </a:r>
            <a:endParaRPr lang="en-US" sz="1700" noProof="1"/>
          </a:p>
        </p:txBody>
      </p:sp>
      <p:sp>
        <p:nvSpPr>
          <p:cNvPr id="5" name="s3"/>
          <p:cNvSpPr txBox="1"/>
          <p:nvPr/>
        </p:nvSpPr>
        <p:spPr>
          <a:xfrm>
            <a:off x="1016000" y="2895600"/>
            <a:ext cx="10160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700" b="1" noProof="1">
                <a:solidFill>
                  <a:srgbClr val="E8B54A"/>
                </a:solidFill>
                <a:latin typeface="Inter"/>
                <a:ea typeface="Inter"/>
              </a:rPr>
              <a:t>3 ·</a:t>
            </a:r>
            <a:r>
              <a:rPr lang="en-US" sz="1700" noProof="1">
                <a:solidFill>
                  <a:srgbClr val="EAF0E4"/>
                </a:solidFill>
                <a:latin typeface="Inter"/>
                <a:ea typeface="Inter"/>
              </a:rPr>
              <a:t> Lehrkräfte-Dashboard und erste automatisierte Unterrichtseinheiten erproben</a:t>
            </a:r>
            <a:endParaRPr lang="en-US" sz="1700" noProof="1"/>
          </a:p>
        </p:txBody>
      </p:sp>
      <p:sp>
        <p:nvSpPr>
          <p:cNvPr id="6" name="rule"/>
          <p:cNvSpPr/>
          <p:nvPr/>
        </p:nvSpPr>
        <p:spPr>
          <a:xfrm>
            <a:off x="1016000" y="3810000"/>
            <a:ext cx="10160000" cy="12700"/>
          </a:xfrm>
          <a:prstGeom prst="rect">
            <a:avLst/>
          </a:prstGeom>
          <a:solidFill>
            <a:srgbClr val="3A645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gross"/>
          <p:cNvSpPr txBox="1"/>
          <p:nvPr/>
        </p:nvSpPr>
        <p:spPr>
          <a:xfrm>
            <a:off x="965200" y="4140200"/>
            <a:ext cx="10287000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3200" noProof="1">
                <a:solidFill>
                  <a:srgbClr val="FFFFFF"/>
                </a:solidFill>
                <a:latin typeface="Archivo Black"/>
                <a:ea typeface="Archivo Black"/>
              </a:rPr>
              <a:t>Der Lehrplan wird zur offenen Dateninfrastruktur </a:t>
            </a:r>
            <a:endParaRPr lang="en-US" sz="3200" noProof="1"/>
          </a:p>
        </p:txBody>
      </p:sp>
      <p:sp>
        <p:nvSpPr>
          <p:cNvPr id="8" name="kontakt"/>
          <p:cNvSpPr txBox="1"/>
          <p:nvPr/>
        </p:nvSpPr>
        <p:spPr>
          <a:xfrm>
            <a:off x="1016000" y="5308600"/>
            <a:ext cx="10160000" cy="1066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60000"/>
              </a:lnSpc>
            </a:pPr>
            <a:r>
              <a:rPr lang="en-US" sz="1500" noProof="1">
                <a:solidFill>
                  <a:srgbClr val="C9DAC3"/>
                </a:solidFill>
                <a:latin typeface="Inter"/>
                <a:ea typeface="Inter"/>
              </a:rPr>
              <a:t>Die SWK empfiehlt 2026 eine ländergemeinsame Plattform für Diagnostik und Fördermaterial — wir bauen sie.</a:t>
            </a:r>
            <a:endParaRPr lang="en-US" sz="1500" noProof="1"/>
          </a:p>
          <a:p>
            <a:pPr>
              <a:lnSpc>
                <a:spcPct val="160000"/>
              </a:lnSpc>
            </a:pPr>
            <a:r>
              <a:rPr lang="en-US" sz="1500" noProof="1">
                <a:solidFill>
                  <a:srgbClr val="C9DAC3"/>
                </a:solidFill>
                <a:latin typeface="Inter"/>
                <a:ea typeface="Inter"/>
              </a:rPr>
              <a:t>Live-Demo: </a:t>
            </a:r>
            <a:r>
              <a:rPr lang="en-US" sz="1500" u="sng" noProof="1">
                <a:solidFill>
                  <a:srgbClr val="0563C1"/>
                </a:solidFill>
                <a:latin typeface="Inter"/>
                <a:ea typeface="Inter"/>
                <a:hlinkClick r:id="rId2"/>
              </a:rPr>
              <a:t>lehrplan</a:t>
            </a:r>
            <a:r>
              <a:rPr lang="en-US" sz="1500" u="sng" noProof="1">
                <a:solidFill>
                  <a:srgbClr val="0563C1"/>
                </a:solidFill>
                <a:latin typeface="Inter"/>
                <a:ea typeface="Inter"/>
              </a:rPr>
              <a:t>.edupool.cloud</a:t>
            </a:r>
            <a:r>
              <a:rPr lang="en-US" sz="1500" noProof="1">
                <a:solidFill>
                  <a:srgbClr val="C9DAC3"/>
                </a:solidFill>
                <a:latin typeface="Inter"/>
                <a:ea typeface="Inter"/>
              </a:rPr>
              <a:t> </a:t>
            </a:r>
            <a:endParaRPr lang="en-US" sz="1500" noProof="1"/>
          </a:p>
          <a:p>
            <a:pPr>
              <a:lnSpc>
                <a:spcPct val="160000"/>
              </a:lnSpc>
            </a:pPr>
            <a:r>
              <a:rPr lang="en-US" sz="1500" noProof="1">
                <a:solidFill>
                  <a:srgbClr val="C9DAC3"/>
                </a:solidFill>
                <a:latin typeface="Inter"/>
                <a:ea typeface="Inter"/>
              </a:rPr>
              <a:t>Diskussion und Rückmeldung ausdrücklich erwünscht.</a:t>
            </a:r>
            <a:endParaRPr lang="en-US" sz="1500" noProof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PTD">
  <a:themeElements>
    <a:clrScheme name="PPTD">
      <a:dk1>
        <a:srgbClr val="000000"/>
      </a:dk1>
      <a:lt1>
        <a:srgbClr val="FFFFFF"/>
      </a:lt1>
      <a:dk2>
        <a:srgbClr val="1F2937"/>
      </a:dk2>
      <a:lt2>
        <a:srgbClr val="F3F4F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PTD">
      <a:majorFont>
        <a:latin typeface="MiSans"/>
        <a:ea typeface="MiSans"/>
        <a:cs typeface="MiSans"/>
      </a:majorFont>
      <a:minorFont>
        <a:latin typeface="MiSans"/>
        <a:ea typeface="MiSans"/>
        <a:cs typeface="MiSans"/>
      </a:minorFont>
    </a:fontScheme>
    <a:fmtScheme name="PPTD">
      <a:fillStyleLst>
        <a:solidFill>
          <a:schemeClr val="accent1"/>
        </a:solidFill>
        <a:solidFill>
          <a:schemeClr val="accent2"/>
        </a:solidFill>
        <a:solidFill>
          <a:schemeClr val="accent3"/>
        </a:solidFill>
      </a:fillStyleLst>
      <a:lnStyleLst>
        <a:ln w="6350" cap="flat" cmpd="sng" algn="ctr">
          <a:solidFill>
            <a:schemeClr val="accent1"/>
          </a:solidFill>
          <a:prstDash val="solid"/>
        </a:ln>
        <a:ln w="12700" cap="flat" cmpd="sng" algn="ctr">
          <a:solidFill>
            <a:schemeClr val="accent1"/>
          </a:solidFill>
          <a:prstDash val="solid"/>
        </a:ln>
        <a:ln w="19050" cap="flat" cmpd="sng" algn="ctr">
          <a:solidFill>
            <a:schemeClr val="accent1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lt1"/>
        </a:solidFill>
        <a:solidFill>
          <a:schemeClr val="lt2"/>
        </a:solidFill>
        <a:solidFill>
          <a:schemeClr val="dk1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2084</Words>
  <Application>Microsoft Office PowerPoint</Application>
  <PresentationFormat>Breitbild</PresentationFormat>
  <Paragraphs>209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5" baseType="lpstr">
      <vt:lpstr>Inter</vt:lpstr>
      <vt:lpstr>Archivo Black</vt:lpstr>
      <vt:lpstr>PPTD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Bundesweite Wissenslandkarte — Bericht an die BAG Bildung</dc:title>
  <cp:lastModifiedBy>Ingo List</cp:lastModifiedBy>
  <cp:revision>1</cp:revision>
  <dcterms:modified xsi:type="dcterms:W3CDTF">2026-10-20T09:15:07Z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/>
  </property>
</Properties>
</file>